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y="5143500" cx="9144000"/>
  <p:notesSz cx="6858000" cy="9144000"/>
  <p:embeddedFontLst>
    <p:embeddedFont>
      <p:font typeface="Proxima Nova"/>
      <p:regular r:id="rId41"/>
      <p:bold r:id="rId42"/>
      <p:italic r:id="rId43"/>
      <p:boldItalic r:id="rId44"/>
    </p:embeddedFont>
    <p:embeddedFont>
      <p:font typeface="Robo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font" Target="fonts/ProximaNova-bold.fntdata"/><Relationship Id="rId41" Type="http://schemas.openxmlformats.org/officeDocument/2006/relationships/font" Target="fonts/ProximaNova-regular.fntdata"/><Relationship Id="rId22" Type="http://schemas.openxmlformats.org/officeDocument/2006/relationships/slide" Target="slides/slide18.xml"/><Relationship Id="rId44" Type="http://schemas.openxmlformats.org/officeDocument/2006/relationships/font" Target="fonts/ProximaNova-boldItalic.fntdata"/><Relationship Id="rId21" Type="http://schemas.openxmlformats.org/officeDocument/2006/relationships/slide" Target="slides/slide17.xml"/><Relationship Id="rId43" Type="http://schemas.openxmlformats.org/officeDocument/2006/relationships/font" Target="fonts/ProximaNova-italic.fntdata"/><Relationship Id="rId24" Type="http://schemas.openxmlformats.org/officeDocument/2006/relationships/slide" Target="slides/slide20.xml"/><Relationship Id="rId46" Type="http://schemas.openxmlformats.org/officeDocument/2006/relationships/font" Target="fonts/Roboto-bold.fntdata"/><Relationship Id="rId23" Type="http://schemas.openxmlformats.org/officeDocument/2006/relationships/slide" Target="slides/slide19.xml"/><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Roboto-boldItalic.fntdata"/><Relationship Id="rId25" Type="http://schemas.openxmlformats.org/officeDocument/2006/relationships/slide" Target="slides/slide21.xml"/><Relationship Id="rId47" Type="http://schemas.openxmlformats.org/officeDocument/2006/relationships/font" Target="fonts/Roboto-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Lets start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Usual Method: Data ⇒ </a:t>
            </a:r>
            <a:r>
              <a:rPr lang="en"/>
              <a:t>Analysis</a:t>
            </a:r>
            <a:r>
              <a:rPr lang="en"/>
              <a:t> ⇒ Rules/ Principles.</a:t>
            </a:r>
          </a:p>
          <a:p>
            <a:pPr lvl="0" rtl="0">
              <a:spcBef>
                <a:spcPts val="0"/>
              </a:spcBef>
              <a:buNone/>
            </a:pPr>
            <a:r>
              <a:rPr lang="en"/>
              <a:t>Data ⇒ Principles/Laws/Observation ⇒ Evaluation Experiments ⇒ Real Life Applications.</a:t>
            </a:r>
          </a:p>
          <a:p>
            <a:pPr lvl="0">
              <a:spcBef>
                <a:spcPts val="0"/>
              </a:spcBef>
              <a:buNone/>
            </a:pPr>
            <a:r>
              <a:rPr lang="en"/>
              <a:t># Landing on Moon # Talking to a person at the other End of the world # Flying to other end of worlds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Basic Fundamental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Artificial Intelligence. Actual Goal of - simulate a human being.</a:t>
            </a:r>
          </a:p>
          <a:p>
            <a:pPr indent="-228600" lvl="0" marL="457200" rtl="0">
              <a:spcBef>
                <a:spcPts val="0"/>
              </a:spcBef>
              <a:buChar char="●"/>
            </a:pPr>
            <a:r>
              <a:rPr lang="en"/>
              <a:t> 1 understand 2 (action) interact 3 expressive # they know table manners</a:t>
            </a:r>
          </a:p>
          <a:p>
            <a:pPr lvl="0" rtl="0">
              <a:spcBef>
                <a:spcPts val="0"/>
              </a:spcBef>
              <a:buNone/>
            </a:pPr>
            <a:r>
              <a:rPr lang="en"/>
              <a:t>Like a child, first </a:t>
            </a:r>
            <a:r>
              <a:rPr lang="en"/>
              <a:t>achievement</a:t>
            </a:r>
            <a:r>
              <a:rPr lang="en"/>
              <a:t> is talking first step.</a:t>
            </a:r>
          </a:p>
          <a:p>
            <a:pPr indent="-228600" lvl="0" marL="457200">
              <a:spcBef>
                <a:spcPts val="0"/>
              </a:spcBef>
              <a:buChar char="●"/>
            </a:pPr>
            <a:r>
              <a:rPr lang="en"/>
              <a:t>1</a:t>
            </a:r>
            <a:r>
              <a:rPr lang="en"/>
              <a:t> understand situations 2 acting(judge height/speed/time)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Wrangling - Structuring Data. Preparations -&gt; Numbers.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1952 - Tic Tac Toe # Picture Above. First Human vs Computer race started.</a:t>
            </a:r>
          </a:p>
          <a:p>
            <a:pPr lvl="0">
              <a:spcBef>
                <a:spcPts val="0"/>
              </a:spcBef>
              <a:buNone/>
            </a:pPr>
            <a:r>
              <a:rPr lang="en"/>
              <a:t>1997 - Deep Blue - Chess ==&gt; Exploring Solution Space</a:t>
            </a:r>
          </a:p>
          <a:p>
            <a:pPr lvl="0">
              <a:spcBef>
                <a:spcPts val="0"/>
              </a:spcBef>
              <a:buNone/>
            </a:pPr>
            <a:r>
              <a:rPr lang="en"/>
              <a:t>2011 - Watson - Jeopardy ==&gt; Constructive Reasoning</a:t>
            </a:r>
          </a:p>
          <a:p>
            <a:pPr lvl="0">
              <a:spcBef>
                <a:spcPts val="0"/>
              </a:spcBef>
              <a:buNone/>
            </a:pPr>
            <a:r>
              <a:rPr lang="en"/>
              <a:t>2017 - Alpha Go - Go - [Possibilities &gt; total no. atoms in this universe] ==&gt; Developing Intuition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Experience is the best mentor.</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sz="2800">
                <a:solidFill>
                  <a:schemeClr val="dk1"/>
                </a:solidFill>
                <a:latin typeface="Proxima Nova"/>
                <a:ea typeface="Proxima Nova"/>
                <a:cs typeface="Proxima Nova"/>
                <a:sym typeface="Proxima Nova"/>
              </a:rPr>
              <a:t>Passive Designs &gt; Generative &gt; Intuitive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lnSpc>
                <a:spcPct val="115000"/>
              </a:lnSpc>
              <a:spcBef>
                <a:spcPts val="0"/>
              </a:spcBef>
              <a:spcAft>
                <a:spcPts val="1600"/>
              </a:spcAft>
              <a:buChar char="●"/>
            </a:pPr>
            <a:r>
              <a:rPr lang="en"/>
              <a:t>Director of Applied Research &amp; Innovation, Autodesk</a:t>
            </a:r>
          </a:p>
          <a:p>
            <a:pPr indent="-228600" lvl="0" marL="457200" rtl="0">
              <a:lnSpc>
                <a:spcPct val="115000"/>
              </a:lnSpc>
              <a:spcBef>
                <a:spcPts val="0"/>
              </a:spcBef>
              <a:spcAft>
                <a:spcPts val="1600"/>
              </a:spcAft>
              <a:buChar char="●"/>
            </a:pPr>
            <a:r>
              <a:rPr lang="en"/>
              <a:t>3D Printed AI Design - Cabin Partition for Airbus - A320 </a:t>
            </a:r>
          </a:p>
          <a:p>
            <a:pPr indent="-228600" lvl="0" marL="457200" rtl="0">
              <a:lnSpc>
                <a:spcPct val="115000"/>
              </a:lnSpc>
              <a:spcBef>
                <a:spcPts val="0"/>
              </a:spcBef>
              <a:spcAft>
                <a:spcPts val="1600"/>
              </a:spcAft>
              <a:buChar char="●"/>
            </a:pPr>
            <a:r>
              <a:rPr lang="en"/>
              <a:t>Cars - Manufactured to Farmed</a:t>
            </a:r>
          </a:p>
          <a:p>
            <a:pPr indent="-228600" lvl="0" marL="457200" rtl="0">
              <a:lnSpc>
                <a:spcPct val="115000"/>
              </a:lnSpc>
              <a:spcBef>
                <a:spcPts val="0"/>
              </a:spcBef>
              <a:spcAft>
                <a:spcPts val="1600"/>
              </a:spcAft>
              <a:buChar char="●"/>
            </a:pPr>
            <a:r>
              <a:rPr lang="en"/>
              <a:t>Buildings - Constructions to Growns</a:t>
            </a:r>
          </a:p>
          <a:p>
            <a:pPr indent="-228600" lvl="0" marL="457200" rtl="0">
              <a:lnSpc>
                <a:spcPct val="115000"/>
              </a:lnSpc>
              <a:spcBef>
                <a:spcPts val="0"/>
              </a:spcBef>
              <a:spcAft>
                <a:spcPts val="1600"/>
              </a:spcAft>
              <a:buChar char="●"/>
            </a:pPr>
            <a:r>
              <a:rPr lang="en"/>
              <a:t>Cities - Isolated to Connected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a:t>Traditions Race Car Chassis - Gave Nervous System - 4 Billions Data Points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600"/>
              </a:spcAft>
              <a:buNone/>
            </a:pPr>
            <a:r>
              <a:rPr lang="en"/>
              <a:t>4 Billions Data Points</a:t>
            </a:r>
          </a:p>
          <a:p>
            <a:pPr lvl="0" rtl="0">
              <a:lnSpc>
                <a:spcPct val="115000"/>
              </a:lnSpc>
              <a:spcBef>
                <a:spcPts val="0"/>
              </a:spcBef>
              <a:spcAft>
                <a:spcPts val="160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AI - Predicting if a Song will be HIT</a:t>
            </a:r>
          </a:p>
          <a:p>
            <a:pPr lvl="0">
              <a:spcBef>
                <a:spcPts val="0"/>
              </a:spcBef>
              <a:buNone/>
            </a:pPr>
            <a:r>
              <a:rPr lang="en"/>
              <a:t>Songs - Optimal Mathematical Patterns</a:t>
            </a:r>
          </a:p>
          <a:p>
            <a:pPr lvl="0">
              <a:spcBef>
                <a:spcPts val="0"/>
              </a:spcBef>
              <a:buNone/>
            </a:pPr>
            <a:r>
              <a:t/>
            </a:r>
            <a:endParaRPr/>
          </a:p>
          <a:p>
            <a:pPr lvl="0">
              <a:spcBef>
                <a:spcPts val="0"/>
              </a:spcBef>
              <a:buNone/>
            </a:pPr>
            <a:r>
              <a:rPr lang="en"/>
              <a:t>25 Million Views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Shape 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8" name="Shape 2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45000"/>
              </a:lnSpc>
              <a:spcBef>
                <a:spcPts val="0"/>
              </a:spcBef>
              <a:buNone/>
            </a:pPr>
            <a:r>
              <a:rPr lang="en"/>
              <a:t>#### </a:t>
            </a:r>
            <a:r>
              <a:rPr lang="en"/>
              <a:t>Minority Report is a 2002 American Sci-Fi</a:t>
            </a:r>
          </a:p>
          <a:p>
            <a:pPr lvl="0" rtl="0">
              <a:lnSpc>
                <a:spcPct val="145000"/>
              </a:lnSpc>
              <a:spcBef>
                <a:spcPts val="0"/>
              </a:spcBef>
              <a:buNone/>
            </a:pPr>
            <a:r>
              <a:rPr lang="en"/>
              <a:t>#### Director:Steven Spielberg</a:t>
            </a:r>
          </a:p>
          <a:p>
            <a:pPr lvl="0" rtl="0">
              <a:lnSpc>
                <a:spcPct val="145000"/>
              </a:lnSpc>
              <a:spcBef>
                <a:spcPts val="0"/>
              </a:spcBef>
              <a:buNone/>
            </a:pPr>
            <a:r>
              <a:rPr lang="en"/>
              <a:t>#### Starring:Tom Cruise, Colin Farrell, Samantha Morton, Max von Sydow</a:t>
            </a:r>
          </a:p>
          <a:p>
            <a:pPr lvl="0" rtl="0">
              <a:lnSpc>
                <a:spcPct val="145000"/>
              </a:lnSpc>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Project Interlace - Singapore</a:t>
            </a:r>
          </a:p>
          <a:p>
            <a:pPr lvl="0" rtl="0">
              <a:spcBef>
                <a:spcPts val="0"/>
              </a:spcBef>
              <a:buNone/>
            </a:pPr>
            <a:r>
              <a:rPr lang="en"/>
              <a:t>DayLights Problems + Energy Consumption + Water Bodies(micro Climates)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1952 - Tic Tac Toe</a:t>
            </a:r>
          </a:p>
          <a:p>
            <a:pPr lvl="0">
              <a:spcBef>
                <a:spcPts val="0"/>
              </a:spcBef>
              <a:buNone/>
            </a:pPr>
            <a:r>
              <a:rPr lang="en"/>
              <a:t>1997 - Deep Blue - Chess ==&gt; Exploring Solution Space</a:t>
            </a:r>
          </a:p>
          <a:p>
            <a:pPr lvl="0">
              <a:spcBef>
                <a:spcPts val="0"/>
              </a:spcBef>
              <a:buNone/>
            </a:pPr>
            <a:r>
              <a:rPr lang="en"/>
              <a:t>2011 - Watson - Jeopardy ==&gt; Constructive Reasoning</a:t>
            </a:r>
          </a:p>
          <a:p>
            <a:pPr lvl="0">
              <a:spcBef>
                <a:spcPts val="0"/>
              </a:spcBef>
              <a:buNone/>
            </a:pPr>
            <a:r>
              <a:rPr lang="en"/>
              <a:t>2017 - Alpha Go - Go - [Possibilities &gt; total no. atoms in this universe] ==&gt; Developing Intuition</a:t>
            </a:r>
          </a:p>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1" name="Shape 2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Experience is the best mentor.</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7" name="Shape 2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Open Sourced</a:t>
            </a:r>
            <a:r>
              <a:rPr lang="en"/>
              <a:t> Tools used us, if you are planning to use these - you can take some help.</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Add pyramid Model.</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Big Data - Blue whale.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76" name="Shape 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Big Data - Blue whale.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AQ - System Admins/Developers/ QA/ HR/</a:t>
            </a:r>
          </a:p>
          <a:p>
            <a:pPr lvl="0">
              <a:spcBef>
                <a:spcPts val="0"/>
              </a:spcBef>
              <a:buNone/>
            </a:pPr>
            <a:r>
              <a:rPr lang="en"/>
              <a:t>AQ -  How many of you heard of Data Science? Can you explain me, what is data science to you?</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Learn to draw - Newton’s observation of Apple falling from a Tree. Trojan Horse.  Galileo - Watching ships moving, Kepler’s Law - Planetary System. Edision - bulb.</a:t>
            </a:r>
          </a:p>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sz="900"/>
              <a:t>&gt; Newton’s Laws of Motions</a:t>
            </a:r>
          </a:p>
          <a:p>
            <a:pPr lvl="0">
              <a:spcBef>
                <a:spcPts val="0"/>
              </a:spcBef>
              <a:buNone/>
            </a:pPr>
            <a:r>
              <a:rPr lang="en" sz="900"/>
              <a:t>&gt; Laws of Diminishing Returns</a:t>
            </a:r>
          </a:p>
          <a:p>
            <a:pPr lvl="0">
              <a:spcBef>
                <a:spcPts val="0"/>
              </a:spcBef>
              <a:buNone/>
            </a:pPr>
            <a:r>
              <a:rPr lang="en" sz="900"/>
              <a:t>&gt; Kepler’s Laws of Planetary Motions</a:t>
            </a:r>
          </a:p>
          <a:p>
            <a:pPr lvl="0">
              <a:spcBef>
                <a:spcPts val="0"/>
              </a:spcBef>
              <a:buNone/>
            </a:pPr>
            <a:r>
              <a:rPr lang="en" sz="900"/>
              <a:t>&gt; U-235 Chain Reaction</a:t>
            </a:r>
          </a:p>
          <a:p>
            <a:pPr lvl="0">
              <a:spcBef>
                <a:spcPts val="0"/>
              </a:spcBef>
              <a:buNone/>
            </a:pPr>
            <a:r>
              <a:rPr lang="en" sz="900"/>
              <a:t>&gt; Arts - Music, Painting, Linguistics,..</a:t>
            </a:r>
          </a:p>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1" name="Shape 11"/>
          <p:cNvSpPr txBox="1"/>
          <p:nvPr>
            <p:ph type="ctrTitle"/>
          </p:nvPr>
        </p:nvSpPr>
        <p:spPr>
          <a:xfrm>
            <a:off x="510450" y="1257300"/>
            <a:ext cx="8123100" cy="1588500"/>
          </a:xfrm>
          <a:prstGeom prst="rect">
            <a:avLst/>
          </a:prstGeom>
        </p:spPr>
        <p:txBody>
          <a:bodyPr anchorCtr="0" anchor="b"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12" name="Shape 12"/>
          <p:cNvSpPr txBox="1"/>
          <p:nvPr>
            <p:ph idx="1" type="subTitle"/>
          </p:nvPr>
        </p:nvSpPr>
        <p:spPr>
          <a:xfrm>
            <a:off x="510450" y="3182312"/>
            <a:ext cx="8123100" cy="630000"/>
          </a:xfrm>
          <a:prstGeom prst="rect">
            <a:avLst/>
          </a:prstGeom>
        </p:spPr>
        <p:txBody>
          <a:bodyPr anchorCtr="0" anchor="t" bIns="91425" lIns="91425" rIns="91425" tIns="91425"/>
          <a:lstStyle>
            <a:lvl1pPr lvl="0">
              <a:lnSpc>
                <a:spcPct val="100000"/>
              </a:lnSpc>
              <a:spcBef>
                <a:spcPts val="0"/>
              </a:spcBef>
              <a:spcAft>
                <a:spcPts val="0"/>
              </a:spcAft>
              <a:buClr>
                <a:schemeClr val="lt1"/>
              </a:buClr>
              <a:buSzPct val="100000"/>
              <a:buNone/>
              <a:defRPr sz="2400">
                <a:solidFill>
                  <a:schemeClr val="lt1"/>
                </a:solidFill>
              </a:defRPr>
            </a:lvl1pPr>
            <a:lvl2pPr lvl="1">
              <a:lnSpc>
                <a:spcPct val="100000"/>
              </a:lnSpc>
              <a:spcBef>
                <a:spcPts val="0"/>
              </a:spcBef>
              <a:spcAft>
                <a:spcPts val="0"/>
              </a:spcAft>
              <a:buClr>
                <a:schemeClr val="lt1"/>
              </a:buClr>
              <a:buSzPct val="100000"/>
              <a:buNone/>
              <a:defRPr sz="2400">
                <a:solidFill>
                  <a:schemeClr val="lt1"/>
                </a:solidFill>
              </a:defRPr>
            </a:lvl2pPr>
            <a:lvl3pPr lvl="2">
              <a:lnSpc>
                <a:spcPct val="100000"/>
              </a:lnSpc>
              <a:spcBef>
                <a:spcPts val="0"/>
              </a:spcBef>
              <a:spcAft>
                <a:spcPts val="0"/>
              </a:spcAft>
              <a:buClr>
                <a:schemeClr val="lt1"/>
              </a:buClr>
              <a:buSzPct val="100000"/>
              <a:buNone/>
              <a:defRPr sz="2400">
                <a:solidFill>
                  <a:schemeClr val="lt1"/>
                </a:solidFill>
              </a:defRPr>
            </a:lvl3pPr>
            <a:lvl4pPr lvl="3">
              <a:lnSpc>
                <a:spcPct val="100000"/>
              </a:lnSpc>
              <a:spcBef>
                <a:spcPts val="0"/>
              </a:spcBef>
              <a:spcAft>
                <a:spcPts val="0"/>
              </a:spcAft>
              <a:buClr>
                <a:schemeClr val="lt1"/>
              </a:buClr>
              <a:buSzPct val="100000"/>
              <a:buNone/>
              <a:defRPr sz="2400">
                <a:solidFill>
                  <a:schemeClr val="lt1"/>
                </a:solidFill>
              </a:defRPr>
            </a:lvl4pPr>
            <a:lvl5pPr lvl="4">
              <a:lnSpc>
                <a:spcPct val="100000"/>
              </a:lnSpc>
              <a:spcBef>
                <a:spcPts val="0"/>
              </a:spcBef>
              <a:spcAft>
                <a:spcPts val="0"/>
              </a:spcAft>
              <a:buClr>
                <a:schemeClr val="lt1"/>
              </a:buClr>
              <a:buSzPct val="100000"/>
              <a:buNone/>
              <a:defRPr sz="2400">
                <a:solidFill>
                  <a:schemeClr val="lt1"/>
                </a:solidFill>
              </a:defRPr>
            </a:lvl5pPr>
            <a:lvl6pPr lvl="5">
              <a:lnSpc>
                <a:spcPct val="100000"/>
              </a:lnSpc>
              <a:spcBef>
                <a:spcPts val="0"/>
              </a:spcBef>
              <a:spcAft>
                <a:spcPts val="0"/>
              </a:spcAft>
              <a:buClr>
                <a:schemeClr val="lt1"/>
              </a:buClr>
              <a:buSzPct val="100000"/>
              <a:buNone/>
              <a:defRPr sz="2400">
                <a:solidFill>
                  <a:schemeClr val="lt1"/>
                </a:solidFill>
              </a:defRPr>
            </a:lvl6pPr>
            <a:lvl7pPr lvl="6">
              <a:lnSpc>
                <a:spcPct val="100000"/>
              </a:lnSpc>
              <a:spcBef>
                <a:spcPts val="0"/>
              </a:spcBef>
              <a:spcAft>
                <a:spcPts val="0"/>
              </a:spcAft>
              <a:buClr>
                <a:schemeClr val="lt1"/>
              </a:buClr>
              <a:buSzPct val="100000"/>
              <a:buNone/>
              <a:defRPr sz="2400">
                <a:solidFill>
                  <a:schemeClr val="lt1"/>
                </a:solidFill>
              </a:defRPr>
            </a:lvl7pPr>
            <a:lvl8pPr lvl="7">
              <a:lnSpc>
                <a:spcPct val="100000"/>
              </a:lnSpc>
              <a:spcBef>
                <a:spcPts val="0"/>
              </a:spcBef>
              <a:spcAft>
                <a:spcPts val="0"/>
              </a:spcAft>
              <a:buClr>
                <a:schemeClr val="lt1"/>
              </a:buClr>
              <a:buSzPct val="100000"/>
              <a:buNone/>
              <a:defRPr sz="2400">
                <a:solidFill>
                  <a:schemeClr val="lt1"/>
                </a:solidFill>
              </a:defRPr>
            </a:lvl8pPr>
            <a:lvl9pPr lvl="8">
              <a:lnSpc>
                <a:spcPct val="100000"/>
              </a:lnSpc>
              <a:spcBef>
                <a:spcPts val="0"/>
              </a:spcBef>
              <a:spcAft>
                <a:spcPts val="0"/>
              </a:spcAft>
              <a:buClr>
                <a:schemeClr val="lt1"/>
              </a:buClr>
              <a:buSzPct val="100000"/>
              <a:buNone/>
              <a:defRPr sz="2400">
                <a:solidFill>
                  <a:schemeClr val="lt1"/>
                </a:solidFill>
              </a:defRPr>
            </a:lvl9pPr>
          </a:lstStyle>
          <a:p/>
        </p:txBody>
      </p:sp>
      <p:sp>
        <p:nvSpPr>
          <p:cNvPr id="13" name="Shape 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0" name="Shape 50"/>
          <p:cNvSpPr txBox="1"/>
          <p:nvPr>
            <p:ph type="title"/>
          </p:nvPr>
        </p:nvSpPr>
        <p:spPr>
          <a:xfrm>
            <a:off x="311700" y="991475"/>
            <a:ext cx="8520600" cy="1917900"/>
          </a:xfrm>
          <a:prstGeom prst="rect">
            <a:avLst/>
          </a:prstGeom>
        </p:spPr>
        <p:txBody>
          <a:bodyPr anchorCtr="0" anchor="ctr" bIns="91425" lIns="91425" rIns="91425" tIns="91425"/>
          <a:lstStyle>
            <a:lvl1pPr lvl="0" algn="ctr">
              <a:spcBef>
                <a:spcPts val="0"/>
              </a:spcBef>
              <a:buSzPct val="100000"/>
              <a:defRPr b="1" sz="14000"/>
            </a:lvl1pPr>
            <a:lvl2pPr lvl="1" algn="ctr">
              <a:spcBef>
                <a:spcPts val="0"/>
              </a:spcBef>
              <a:buSzPct val="100000"/>
              <a:defRPr b="1" sz="14000"/>
            </a:lvl2pPr>
            <a:lvl3pPr lvl="2" algn="ctr">
              <a:spcBef>
                <a:spcPts val="0"/>
              </a:spcBef>
              <a:buSzPct val="100000"/>
              <a:defRPr b="1" sz="14000"/>
            </a:lvl3pPr>
            <a:lvl4pPr lvl="3" algn="ctr">
              <a:spcBef>
                <a:spcPts val="0"/>
              </a:spcBef>
              <a:buSzPct val="100000"/>
              <a:defRPr b="1" sz="14000"/>
            </a:lvl4pPr>
            <a:lvl5pPr lvl="4" algn="ctr">
              <a:spcBef>
                <a:spcPts val="0"/>
              </a:spcBef>
              <a:buSzPct val="100000"/>
              <a:defRPr b="1" sz="14000"/>
            </a:lvl5pPr>
            <a:lvl6pPr lvl="5" algn="ctr">
              <a:spcBef>
                <a:spcPts val="0"/>
              </a:spcBef>
              <a:buSzPct val="100000"/>
              <a:defRPr b="1" sz="14000"/>
            </a:lvl6pPr>
            <a:lvl7pPr lvl="6" algn="ctr">
              <a:spcBef>
                <a:spcPts val="0"/>
              </a:spcBef>
              <a:buSzPct val="100000"/>
              <a:defRPr b="1" sz="14000"/>
            </a:lvl7pPr>
            <a:lvl8pPr lvl="7" algn="ctr">
              <a:spcBef>
                <a:spcPts val="0"/>
              </a:spcBef>
              <a:buSzPct val="100000"/>
              <a:defRPr b="1" sz="14000"/>
            </a:lvl8pPr>
            <a:lvl9pPr lvl="8" algn="ctr">
              <a:spcBef>
                <a:spcPts val="0"/>
              </a:spcBef>
              <a:buSzPct val="100000"/>
              <a:defRPr b="1" sz="14000"/>
            </a:lvl9pPr>
          </a:lstStyle>
          <a:p/>
        </p:txBody>
      </p:sp>
      <p:sp>
        <p:nvSpPr>
          <p:cNvPr id="51" name="Shape 51"/>
          <p:cNvSpPr txBox="1"/>
          <p:nvPr>
            <p:ph idx="1" type="body"/>
          </p:nvPr>
        </p:nvSpPr>
        <p:spPr>
          <a:xfrm>
            <a:off x="311700" y="3071300"/>
            <a:ext cx="8520600" cy="901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4"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6" name="Shape 16"/>
          <p:cNvSpPr txBox="1"/>
          <p:nvPr>
            <p:ph type="title"/>
          </p:nvPr>
        </p:nvSpPr>
        <p:spPr>
          <a:xfrm>
            <a:off x="510450" y="2057400"/>
            <a:ext cx="8123100" cy="778800"/>
          </a:xfrm>
          <a:prstGeom prst="rect">
            <a:avLst/>
          </a:prstGeom>
        </p:spPr>
        <p:txBody>
          <a:bodyPr anchorCtr="0" anchor="b" bIns="91425" lIns="91425" rIns="91425"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17" name="Shape 1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0" name="Shape 2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lt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7975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7" name="Shape 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2"/>
            </a:solidFill>
            <a:prstDash val="solid"/>
            <a:round/>
            <a:headEnd len="med" w="med" type="none"/>
            <a:tailEnd len="med" w="med" type="none"/>
          </a:ln>
        </p:spPr>
      </p:cxnSp>
      <p:sp>
        <p:nvSpPr>
          <p:cNvPr id="41" name="Shape 41"/>
          <p:cNvSpPr txBox="1"/>
          <p:nvPr>
            <p:ph type="title"/>
          </p:nvPr>
        </p:nvSpPr>
        <p:spPr>
          <a:xfrm>
            <a:off x="265500" y="1205825"/>
            <a:ext cx="4045200" cy="15096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2" name="Shape 42"/>
          <p:cNvSpPr txBox="1"/>
          <p:nvPr>
            <p:ph idx="1" type="subTitle"/>
          </p:nvPr>
        </p:nvSpPr>
        <p:spPr>
          <a:xfrm>
            <a:off x="265500" y="2769000"/>
            <a:ext cx="4045200" cy="13455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4" name="Shape 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1700" y="42368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None/>
              <a:defRPr sz="2100"/>
            </a:lvl1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hyperlink" Target="http://www.youtube.com/watch?v=JC82Il2cjqA" TargetMode="External"/><Relationship Id="rId5"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www.youtube.com/watch?v=_luhn7TLfWU" TargetMode="External"/><Relationship Id="rId4" Type="http://schemas.openxmlformats.org/officeDocument/2006/relationships/image" Target="../media/image17.jpg"/><Relationship Id="rId5" Type="http://schemas.openxmlformats.org/officeDocument/2006/relationships/hyperlink" Target="http://www.youtube.com/watch?v=38ikbQIfnvg" TargetMode="External"/><Relationship Id="rId6"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gif"/><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hyperlink" Target="http://www.heidimerrill.com/epk/index.html"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www.predpol.com/" TargetMode="Externa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Shape 59"/>
          <p:cNvSpPr txBox="1"/>
          <p:nvPr>
            <p:ph type="title"/>
          </p:nvPr>
        </p:nvSpPr>
        <p:spPr>
          <a:xfrm>
            <a:off x="490250" y="526350"/>
            <a:ext cx="8482800" cy="4097700"/>
          </a:xfrm>
          <a:prstGeom prst="rect">
            <a:avLst/>
          </a:prstGeom>
        </p:spPr>
        <p:txBody>
          <a:bodyPr anchorCtr="0" anchor="ctr" bIns="91425" lIns="91425" rIns="91425" tIns="91425">
            <a:noAutofit/>
          </a:bodyPr>
          <a:lstStyle/>
          <a:p>
            <a:pPr lvl="0">
              <a:spcBef>
                <a:spcPts val="0"/>
              </a:spcBef>
              <a:buNone/>
            </a:pPr>
            <a:r>
              <a:t/>
            </a:r>
            <a:endParaRPr sz="1200">
              <a:solidFill>
                <a:srgbClr val="F3F3F3"/>
              </a:solidFill>
            </a:endParaRPr>
          </a:p>
          <a:p>
            <a:pPr lvl="0">
              <a:spcBef>
                <a:spcPts val="0"/>
              </a:spcBef>
              <a:buNone/>
            </a:pPr>
            <a:r>
              <a:t/>
            </a:r>
            <a:endParaRPr sz="1200">
              <a:solidFill>
                <a:srgbClr val="F3F3F3"/>
              </a:solidFill>
            </a:endParaRPr>
          </a:p>
          <a:p>
            <a:pPr lvl="0">
              <a:spcBef>
                <a:spcPts val="0"/>
              </a:spcBef>
              <a:buNone/>
            </a:pPr>
            <a:r>
              <a:t/>
            </a:r>
            <a:endParaRPr sz="1200">
              <a:solidFill>
                <a:srgbClr val="F3F3F3"/>
              </a:solidFill>
            </a:endParaRPr>
          </a:p>
          <a:p>
            <a:pPr lvl="0">
              <a:spcBef>
                <a:spcPts val="0"/>
              </a:spcBef>
              <a:buNone/>
            </a:pPr>
            <a:r>
              <a:t/>
            </a:r>
            <a:endParaRPr sz="1200">
              <a:solidFill>
                <a:srgbClr val="F3F3F3"/>
              </a:solidFill>
            </a:endParaRPr>
          </a:p>
          <a:p>
            <a:pPr lvl="0">
              <a:spcBef>
                <a:spcPts val="0"/>
              </a:spcBef>
              <a:buNone/>
            </a:pPr>
            <a:r>
              <a:t/>
            </a:r>
            <a:endParaRPr sz="1200">
              <a:solidFill>
                <a:srgbClr val="F3F3F3"/>
              </a:solidFill>
            </a:endParaRPr>
          </a:p>
          <a:p>
            <a:pPr lvl="0">
              <a:spcBef>
                <a:spcPts val="0"/>
              </a:spcBef>
              <a:buNone/>
            </a:pPr>
            <a:r>
              <a:t/>
            </a:r>
            <a:endParaRPr sz="1200">
              <a:solidFill>
                <a:srgbClr val="F3F3F3"/>
              </a:solidFill>
            </a:endParaRPr>
          </a:p>
          <a:p>
            <a:pPr lvl="0">
              <a:spcBef>
                <a:spcPts val="0"/>
              </a:spcBef>
              <a:buNone/>
            </a:pPr>
            <a:r>
              <a:t/>
            </a:r>
            <a:endParaRPr sz="1200">
              <a:solidFill>
                <a:srgbClr val="F3F3F3"/>
              </a:solidFill>
            </a:endParaRPr>
          </a:p>
          <a:p>
            <a:pPr lvl="0">
              <a:spcBef>
                <a:spcPts val="0"/>
              </a:spcBef>
              <a:buNone/>
            </a:pPr>
            <a:r>
              <a:t/>
            </a:r>
            <a:endParaRPr sz="1200">
              <a:solidFill>
                <a:srgbClr val="F3F3F3"/>
              </a:solidFill>
            </a:endParaRPr>
          </a:p>
          <a:p>
            <a:pPr lvl="0">
              <a:spcBef>
                <a:spcPts val="0"/>
              </a:spcBef>
              <a:buNone/>
            </a:pPr>
            <a:r>
              <a:t/>
            </a:r>
            <a:endParaRPr sz="1200">
              <a:solidFill>
                <a:srgbClr val="F3F3F3"/>
              </a:solidFill>
            </a:endParaRPr>
          </a:p>
          <a:p>
            <a:pPr lvl="0">
              <a:spcBef>
                <a:spcPts val="0"/>
              </a:spcBef>
              <a:buNone/>
            </a:pPr>
            <a:r>
              <a:t/>
            </a:r>
            <a:endParaRPr sz="1200">
              <a:solidFill>
                <a:srgbClr val="F3F3F3"/>
              </a:solidFill>
            </a:endParaRPr>
          </a:p>
          <a:p>
            <a:pPr lvl="0">
              <a:spcBef>
                <a:spcPts val="0"/>
              </a:spcBef>
              <a:buNone/>
            </a:pPr>
            <a:r>
              <a:t/>
            </a:r>
            <a:endParaRPr sz="1200">
              <a:solidFill>
                <a:srgbClr val="F3F3F3"/>
              </a:solidFill>
            </a:endParaRPr>
          </a:p>
          <a:p>
            <a:pPr lvl="0">
              <a:spcBef>
                <a:spcPts val="0"/>
              </a:spcBef>
              <a:buNone/>
            </a:pPr>
            <a:r>
              <a:t/>
            </a:r>
            <a:endParaRPr sz="1200">
              <a:solidFill>
                <a:srgbClr val="F3F3F3"/>
              </a:solidFill>
            </a:endParaRPr>
          </a:p>
          <a:p>
            <a:pPr lvl="0">
              <a:spcBef>
                <a:spcPts val="0"/>
              </a:spcBef>
              <a:buNone/>
            </a:pPr>
            <a:r>
              <a:t/>
            </a:r>
            <a:endParaRPr sz="1200">
              <a:solidFill>
                <a:srgbClr val="F3F3F3"/>
              </a:solidFill>
            </a:endParaRPr>
          </a:p>
          <a:p>
            <a:pPr lvl="0">
              <a:spcBef>
                <a:spcPts val="0"/>
              </a:spcBef>
              <a:buNone/>
            </a:pPr>
            <a:r>
              <a:t/>
            </a:r>
            <a:endParaRPr sz="1200">
              <a:solidFill>
                <a:srgbClr val="F3F3F3"/>
              </a:solidFill>
            </a:endParaRPr>
          </a:p>
          <a:p>
            <a:pPr lvl="0">
              <a:spcBef>
                <a:spcPts val="0"/>
              </a:spcBef>
              <a:buNone/>
            </a:pPr>
            <a:r>
              <a:t/>
            </a:r>
            <a:endParaRPr sz="1200">
              <a:solidFill>
                <a:srgbClr val="F3F3F3"/>
              </a:solidFill>
            </a:endParaRPr>
          </a:p>
          <a:p>
            <a:pPr lvl="0">
              <a:spcBef>
                <a:spcPts val="0"/>
              </a:spcBef>
              <a:buNone/>
            </a:pPr>
            <a:r>
              <a:t/>
            </a:r>
            <a:endParaRPr sz="1200">
              <a:solidFill>
                <a:srgbClr val="F3F3F3"/>
              </a:solidFill>
            </a:endParaRPr>
          </a:p>
          <a:p>
            <a:pPr lvl="0">
              <a:spcBef>
                <a:spcPts val="0"/>
              </a:spcBef>
              <a:buNone/>
            </a:pPr>
            <a:r>
              <a:t/>
            </a:r>
            <a:endParaRPr sz="1200">
              <a:solidFill>
                <a:srgbClr val="F3F3F3"/>
              </a:solidFill>
            </a:endParaRPr>
          </a:p>
          <a:p>
            <a:pPr lvl="0">
              <a:spcBef>
                <a:spcPts val="0"/>
              </a:spcBef>
              <a:buNone/>
            </a:pPr>
            <a:r>
              <a:rPr lang="en" sz="1200">
                <a:solidFill>
                  <a:srgbClr val="F3F3F3"/>
                </a:solidFill>
              </a:rPr>
              <a:t>0:05 Nobody's born smart </a:t>
            </a:r>
          </a:p>
          <a:p>
            <a:pPr lvl="0">
              <a:spcBef>
                <a:spcPts val="0"/>
              </a:spcBef>
              <a:buNone/>
            </a:pPr>
            <a:r>
              <a:rPr lang="en" sz="1200">
                <a:solidFill>
                  <a:srgbClr val="F3F3F3"/>
                </a:solidFill>
              </a:rPr>
              <a:t> 1:08 Because the most beautiful, complex concepts in the whole universe are built on basic ideas</a:t>
            </a:r>
          </a:p>
          <a:p>
            <a:pPr lvl="0">
              <a:spcBef>
                <a:spcPts val="0"/>
              </a:spcBef>
              <a:buNone/>
            </a:pPr>
            <a:r>
              <a:rPr lang="en" sz="1200">
                <a:solidFill>
                  <a:srgbClr val="F3F3F3"/>
                </a:solidFill>
              </a:rPr>
              <a:t> 1:13    that anyone can learn, anywhere can understand. Whoever you are, whereever you are</a:t>
            </a:r>
          </a:p>
          <a:p>
            <a:pPr lvl="0">
              <a:spcBef>
                <a:spcPts val="0"/>
              </a:spcBef>
              <a:buNone/>
            </a:pPr>
            <a:r>
              <a:rPr lang="en" sz="1200">
                <a:solidFill>
                  <a:srgbClr val="F3F3F3"/>
                </a:solidFill>
              </a:rPr>
              <a:t> 1:18 You only have to know one thing: You can learn anything</a:t>
            </a:r>
          </a:p>
          <a:p>
            <a:pPr lvl="0">
              <a:spcBef>
                <a:spcPts val="0"/>
              </a:spcBef>
              <a:buNone/>
            </a:pPr>
            <a:r>
              <a:t/>
            </a:r>
            <a:endParaRPr sz="1200">
              <a:solidFill>
                <a:srgbClr val="F3F3F3"/>
              </a:solidFill>
            </a:endParaRPr>
          </a:p>
        </p:txBody>
      </p:sp>
      <p:sp>
        <p:nvSpPr>
          <p:cNvPr descr="Khan Academy is on a mission to unlock the world's potential. Most people think their intelligence is fixed. The science says it’s not.   It starts with knowing you can learn anything.  Join the movement at http://khanacademy.org/youcanlearnanything.  About Khan Academy Khan Academy is a nonprofit with a mission to provide a free, world-class education for anyone, anywhere. We believe learners of all ages should have unlimited access to free educational content they can master at their own pace. We use intelligent software, deep data analytics and intuitive user interfaces to help students and teachers around the world. Our resources cover preschool through early college education, including math, biology, chemistry, physics, economics, finance, history, grammar and more. We offer free personalized SAT test prep in partnership with the test developer, the College Board. Khan Academy has been translated into dozens of languages, and 100 million people use our platform worldwide every year. For more information, visit www.khanacademy.org, join us on Facebook or follow us on Twitter at @khanacademy.  And remember, you can learn anything." id="60" name="Shape 60" title="You Can Learn Anything">
            <a:hlinkClick r:id="rId4"/>
          </p:cNvPr>
          <p:cNvSpPr/>
          <p:nvPr/>
        </p:nvSpPr>
        <p:spPr>
          <a:xfrm>
            <a:off x="5711974" y="200400"/>
            <a:ext cx="2964849" cy="2223649"/>
          </a:xfrm>
          <a:prstGeom prst="rect">
            <a:avLst/>
          </a:prstGeom>
          <a:blipFill>
            <a:blip r:embed="rId5">
              <a:alphaModFix/>
            </a:blip>
            <a:stretch>
              <a:fillRect/>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Shape 120"/>
          <p:cNvSpPr txBox="1"/>
          <p:nvPr>
            <p:ph type="title"/>
          </p:nvPr>
        </p:nvSpPr>
        <p:spPr>
          <a:xfrm>
            <a:off x="510450" y="2057400"/>
            <a:ext cx="8123100" cy="778800"/>
          </a:xfrm>
          <a:prstGeom prst="rect">
            <a:avLst/>
          </a:prstGeom>
        </p:spPr>
        <p:txBody>
          <a:bodyPr anchorCtr="0" anchor="b" bIns="91425" lIns="91425" rIns="91425" tIns="91425">
            <a:noAutofit/>
          </a:bodyPr>
          <a:lstStyle/>
          <a:p>
            <a:pPr lvl="0">
              <a:spcBef>
                <a:spcPts val="0"/>
              </a:spcBef>
              <a:buNone/>
            </a:pPr>
            <a:r>
              <a:rPr lang="en"/>
              <a:t>Why Data Science?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Shape 125"/>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har char="●"/>
            </a:pPr>
            <a:r>
              <a:rPr lang="en"/>
              <a:t>Technological </a:t>
            </a:r>
            <a:r>
              <a:rPr lang="en"/>
              <a:t>Advancements</a:t>
            </a:r>
          </a:p>
          <a:p>
            <a:pPr indent="-228600" lvl="0" marL="457200" rtl="0">
              <a:spcBef>
                <a:spcPts val="0"/>
              </a:spcBef>
              <a:buChar char="●"/>
            </a:pPr>
            <a:r>
              <a:rPr lang="en"/>
              <a:t>Cheaper Storage</a:t>
            </a:r>
          </a:p>
          <a:p>
            <a:pPr indent="-228600" lvl="0" marL="457200" rtl="0">
              <a:spcBef>
                <a:spcPts val="0"/>
              </a:spcBef>
              <a:buChar char="●"/>
            </a:pPr>
            <a:r>
              <a:rPr lang="en"/>
              <a:t>Faster Computations</a:t>
            </a:r>
          </a:p>
          <a:p>
            <a:pPr indent="-228600" lvl="0" marL="457200" rtl="0">
              <a:spcBef>
                <a:spcPts val="0"/>
              </a:spcBef>
              <a:buChar char="●"/>
            </a:pPr>
            <a:r>
              <a:rPr lang="en"/>
              <a:t>IOT</a:t>
            </a:r>
          </a:p>
          <a:p>
            <a:pPr indent="-228600" lvl="0" marL="457200" rtl="0">
              <a:spcBef>
                <a:spcPts val="0"/>
              </a:spcBef>
              <a:buChar char="●"/>
            </a:pPr>
            <a:r>
              <a:rPr lang="en"/>
              <a:t>RAD Tools</a:t>
            </a:r>
          </a:p>
          <a:p>
            <a:pPr indent="-228600" lvl="0" marL="457200" rtl="0">
              <a:spcBef>
                <a:spcPts val="0"/>
              </a:spcBef>
              <a:buChar char="●"/>
            </a:pPr>
            <a:r>
              <a:rPr lang="en"/>
              <a:t>Bigger Questions?</a:t>
            </a:r>
          </a:p>
        </p:txBody>
      </p:sp>
      <p:sp>
        <p:nvSpPr>
          <p:cNvPr id="126" name="Shape 12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Growing Devices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Information </a:t>
            </a:r>
            <a:r>
              <a:rPr lang="en"/>
              <a:t>Explosion &amp; Doubling Processing Power</a:t>
            </a:r>
          </a:p>
        </p:txBody>
      </p:sp>
      <p:sp>
        <p:nvSpPr>
          <p:cNvPr id="132" name="Shape 13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b="1" lang="en"/>
              <a:t>Metcalfe's law</a:t>
            </a:r>
            <a:r>
              <a:rPr lang="en"/>
              <a:t> states that the value of a telecommunications network is proportional to the square of the number of connected users of the system (n2). </a:t>
            </a:r>
          </a:p>
          <a:p>
            <a:pPr lvl="0">
              <a:spcBef>
                <a:spcPts val="0"/>
              </a:spcBef>
              <a:buNone/>
            </a:pPr>
            <a:r>
              <a:rPr b="1" lang="en"/>
              <a:t>Moore's law</a:t>
            </a:r>
            <a:r>
              <a:rPr lang="en"/>
              <a:t> is the observation that the number of transistors in a dense integrated circuit doubles approximately every two years.</a:t>
            </a:r>
          </a:p>
          <a:p>
            <a:pPr lvl="0" rtl="0">
              <a:spcBef>
                <a:spcPts val="0"/>
              </a:spcBef>
              <a:buNone/>
            </a:pPr>
            <a:r>
              <a:rPr lang="en">
                <a:solidFill>
                  <a:srgbClr val="CCCCCC"/>
                </a:solidFill>
              </a:rPr>
              <a:t>(Population - Thanks to Advanced Medical Sciences &amp; Improving Health Care.)</a:t>
            </a:r>
          </a:p>
          <a:p>
            <a:pPr lvl="0" rtl="0">
              <a:spcBef>
                <a:spcPts val="0"/>
              </a:spcBef>
              <a:buNone/>
            </a:pPr>
            <a:r>
              <a:rPr lang="en" sz="1200"/>
              <a:t>Sources: Wikipedia</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510450" y="2057400"/>
            <a:ext cx="8123100" cy="778800"/>
          </a:xfrm>
          <a:prstGeom prst="rect">
            <a:avLst/>
          </a:prstGeom>
        </p:spPr>
        <p:txBody>
          <a:bodyPr anchorCtr="0" anchor="b" bIns="91425" lIns="91425" rIns="91425" tIns="91425">
            <a:noAutofit/>
          </a:bodyPr>
          <a:lstStyle/>
          <a:p>
            <a:pPr lvl="0" rtl="0">
              <a:spcBef>
                <a:spcPts val="0"/>
              </a:spcBef>
              <a:buNone/>
            </a:pPr>
            <a:r>
              <a:rPr lang="en"/>
              <a:t>How to do</a:t>
            </a:r>
            <a:r>
              <a:rPr lang="en"/>
              <a:t> Data Science?</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How to Data Science? - AI, ML</a:t>
            </a:r>
          </a:p>
        </p:txBody>
      </p:sp>
      <p:sp>
        <p:nvSpPr>
          <p:cNvPr id="143" name="Shape 14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sp>
        <p:nvSpPr>
          <p:cNvPr descr="In a leap for robotic development, the MIT researchers who built a robotic cheetah have now trained it to see and jump over hurdles as it runs — making this the first four-legged robot to run and jump over obstacles autonomously. (Learn more: http://bit.ly/1JYy1bD)  Watch the MIT cheetah run outside: http://youtu.be/XMKQbqnXXhQ  Video: Haewon Park, Patrick Wensing and Sangbae Kim" id="144" name="Shape 144" title="MIT cheetah robot lands the running jump">
            <a:hlinkClick r:id="rId3"/>
          </p:cNvPr>
          <p:cNvSpPr/>
          <p:nvPr/>
        </p:nvSpPr>
        <p:spPr>
          <a:xfrm>
            <a:off x="4825124" y="1337450"/>
            <a:ext cx="3814675" cy="2861000"/>
          </a:xfrm>
          <a:prstGeom prst="rect">
            <a:avLst/>
          </a:prstGeom>
          <a:blipFill>
            <a:blip r:embed="rId4">
              <a:alphaModFix/>
            </a:blip>
            <a:stretch>
              <a:fillRect/>
            </a:stretch>
          </a:blipFill>
          <a:ln>
            <a:noFill/>
          </a:ln>
        </p:spPr>
      </p:sp>
      <p:sp>
        <p:nvSpPr>
          <p:cNvPr descr="From episode 1 &quot;Rosey the Robot&quot;. One of my favorite moments from this episode!" id="145" name="Shape 145" title="The Jetsons - Mr. Spacely Comes to Dinner">
            <a:hlinkClick r:id="rId5"/>
          </p:cNvPr>
          <p:cNvSpPr/>
          <p:nvPr/>
        </p:nvSpPr>
        <p:spPr>
          <a:xfrm>
            <a:off x="311700" y="1337450"/>
            <a:ext cx="3814648" cy="2861000"/>
          </a:xfrm>
          <a:prstGeom prst="rect">
            <a:avLst/>
          </a:prstGeom>
          <a:blipFill>
            <a:blip r:embed="rId6">
              <a:alphaModFix/>
            </a:blip>
            <a:stretch>
              <a:fillRect/>
            </a:stretch>
          </a:blipFill>
          <a:ln>
            <a:noFill/>
          </a:ln>
        </p:spPr>
      </p:sp>
      <p:sp>
        <p:nvSpPr>
          <p:cNvPr id="146" name="Shape 146"/>
          <p:cNvSpPr txBox="1"/>
          <p:nvPr/>
        </p:nvSpPr>
        <p:spPr>
          <a:xfrm>
            <a:off x="530950" y="4271125"/>
            <a:ext cx="3492300" cy="236100"/>
          </a:xfrm>
          <a:prstGeom prst="rect">
            <a:avLst/>
          </a:prstGeom>
          <a:noFill/>
          <a:ln>
            <a:noFill/>
          </a:ln>
        </p:spPr>
        <p:txBody>
          <a:bodyPr anchorCtr="0" anchor="t" bIns="91425" lIns="91425" rIns="91425" tIns="91425">
            <a:noAutofit/>
          </a:bodyPr>
          <a:lstStyle/>
          <a:p>
            <a:pPr lvl="0">
              <a:spcBef>
                <a:spcPts val="0"/>
              </a:spcBef>
              <a:buNone/>
            </a:pPr>
            <a:r>
              <a:rPr lang="en"/>
              <a:t>             Rosey, Spacely, Jetson</a:t>
            </a:r>
          </a:p>
        </p:txBody>
      </p:sp>
      <p:sp>
        <p:nvSpPr>
          <p:cNvPr id="147" name="Shape 147"/>
          <p:cNvSpPr txBox="1"/>
          <p:nvPr/>
        </p:nvSpPr>
        <p:spPr>
          <a:xfrm>
            <a:off x="4986300" y="4271125"/>
            <a:ext cx="3492300" cy="236100"/>
          </a:xfrm>
          <a:prstGeom prst="rect">
            <a:avLst/>
          </a:prstGeom>
          <a:noFill/>
          <a:ln>
            <a:noFill/>
          </a:ln>
        </p:spPr>
        <p:txBody>
          <a:bodyPr anchorCtr="0" anchor="t" bIns="91425" lIns="91425" rIns="91425" tIns="91425">
            <a:noAutofit/>
          </a:bodyPr>
          <a:lstStyle/>
          <a:p>
            <a:pPr indent="457200" lvl="0" marL="457200" rtl="0">
              <a:spcBef>
                <a:spcPts val="0"/>
              </a:spcBef>
              <a:buNone/>
            </a:pPr>
            <a:r>
              <a:rPr lang="en"/>
              <a:t>MIT Cheetah Robot</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How to do Data Science</a:t>
            </a:r>
          </a:p>
        </p:txBody>
      </p:sp>
      <p:sp>
        <p:nvSpPr>
          <p:cNvPr id="153" name="Shape 15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a:t>You can use lots of sophisticated analytical &amp; Business Intelligent tools and come to a simple understandable explanations.</a:t>
            </a:r>
          </a:p>
          <a:p>
            <a:pPr indent="457200" lvl="0" marL="1371600" rtl="0">
              <a:spcBef>
                <a:spcPts val="0"/>
              </a:spcBef>
              <a:buNone/>
            </a:pPr>
            <a:r>
              <a:rPr lang="en"/>
              <a:t>				(or)</a:t>
            </a:r>
          </a:p>
          <a:p>
            <a:pPr lvl="0" rtl="0">
              <a:spcBef>
                <a:spcPts val="0"/>
              </a:spcBef>
              <a:buNone/>
            </a:pPr>
            <a:r>
              <a:rPr lang="en"/>
              <a:t>You can also use, simple tools like </a:t>
            </a:r>
            <a:r>
              <a:rPr lang="en"/>
              <a:t>calculators or excel sheet to generate simple and simple results.</a:t>
            </a:r>
          </a:p>
          <a:p>
            <a:pPr lvl="0">
              <a:spcBef>
                <a:spcPts val="0"/>
              </a:spcBef>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Shape 15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Plan</a:t>
            </a:r>
          </a:p>
        </p:txBody>
      </p:sp>
      <p:sp>
        <p:nvSpPr>
          <p:cNvPr id="159" name="Shape 159"/>
          <p:cNvSpPr txBox="1"/>
          <p:nvPr>
            <p:ph idx="1" type="body"/>
          </p:nvPr>
        </p:nvSpPr>
        <p:spPr>
          <a:xfrm>
            <a:off x="311700" y="1152475"/>
            <a:ext cx="3999900" cy="3416400"/>
          </a:xfrm>
          <a:prstGeom prst="rect">
            <a:avLst/>
          </a:prstGeom>
        </p:spPr>
        <p:txBody>
          <a:bodyPr anchorCtr="0" anchor="t" bIns="91425" lIns="91425" rIns="91425" tIns="91425">
            <a:noAutofit/>
          </a:bodyPr>
          <a:lstStyle/>
          <a:p>
            <a:pPr lvl="0" rtl="0">
              <a:spcBef>
                <a:spcPts val="0"/>
              </a:spcBef>
              <a:buNone/>
            </a:pPr>
            <a:r>
              <a:rPr lang="en">
                <a:solidFill>
                  <a:srgbClr val="000000"/>
                </a:solidFill>
                <a:highlight>
                  <a:srgbClr val="FFFFFF"/>
                </a:highlight>
              </a:rPr>
              <a:t>Introduction</a:t>
            </a:r>
          </a:p>
          <a:p>
            <a:pPr indent="-228600" lvl="0" marL="457200" rtl="0">
              <a:spcBef>
                <a:spcPts val="0"/>
              </a:spcBef>
              <a:buClr>
                <a:srgbClr val="000000"/>
              </a:buClr>
              <a:buChar char="●"/>
            </a:pPr>
            <a:r>
              <a:rPr b="1" lang="en">
                <a:solidFill>
                  <a:srgbClr val="000000"/>
                </a:solidFill>
                <a:highlight>
                  <a:srgbClr val="FFFFFF"/>
                </a:highlight>
              </a:rPr>
              <a:t>Definitions [ Data Science ]</a:t>
            </a:r>
          </a:p>
          <a:p>
            <a:pPr indent="-228600" lvl="0" marL="457200" rtl="0">
              <a:spcBef>
                <a:spcPts val="0"/>
              </a:spcBef>
              <a:buClr>
                <a:srgbClr val="000000"/>
              </a:buClr>
              <a:buChar char="●"/>
            </a:pPr>
            <a:r>
              <a:rPr b="1" lang="en">
                <a:solidFill>
                  <a:srgbClr val="000000"/>
                </a:solidFill>
                <a:highlight>
                  <a:srgbClr val="FFFFFF"/>
                </a:highlight>
              </a:rPr>
              <a:t>What, Why and How</a:t>
            </a:r>
          </a:p>
          <a:p>
            <a:pPr indent="-228600" lvl="0" marL="457200" rtl="0">
              <a:spcBef>
                <a:spcPts val="0"/>
              </a:spcBef>
              <a:buClr>
                <a:srgbClr val="000000"/>
              </a:buClr>
              <a:buChar char="●"/>
            </a:pPr>
            <a:r>
              <a:rPr b="1" lang="en">
                <a:solidFill>
                  <a:srgbClr val="000000"/>
                </a:solidFill>
                <a:highlight>
                  <a:srgbClr val="FFFFFF"/>
                </a:highlight>
              </a:rPr>
              <a:t>Examples</a:t>
            </a:r>
          </a:p>
          <a:p>
            <a:pPr lvl="0" rtl="0">
              <a:spcBef>
                <a:spcPts val="0"/>
              </a:spcBef>
              <a:buNone/>
            </a:pPr>
            <a:r>
              <a:t/>
            </a:r>
            <a:endParaRPr>
              <a:solidFill>
                <a:srgbClr val="000000"/>
              </a:solidFill>
              <a:highlight>
                <a:srgbClr val="FFFFFF"/>
              </a:highlight>
            </a:endParaRPr>
          </a:p>
          <a:p>
            <a:pPr lvl="0" rtl="0">
              <a:spcBef>
                <a:spcPts val="0"/>
              </a:spcBef>
              <a:buNone/>
            </a:pPr>
            <a:r>
              <a:rPr lang="en">
                <a:solidFill>
                  <a:srgbClr val="000000"/>
                </a:solidFill>
                <a:highlight>
                  <a:srgbClr val="FFFFFF"/>
                </a:highlight>
              </a:rPr>
              <a:t>Data Science - In Action</a:t>
            </a:r>
          </a:p>
          <a:p>
            <a:pPr indent="-228600" lvl="0" marL="457200" rtl="0">
              <a:spcBef>
                <a:spcPts val="0"/>
              </a:spcBef>
              <a:buClr>
                <a:srgbClr val="000000"/>
              </a:buClr>
              <a:buChar char="●"/>
            </a:pPr>
            <a:r>
              <a:rPr lang="en">
                <a:solidFill>
                  <a:srgbClr val="000000"/>
                </a:solidFill>
                <a:highlight>
                  <a:srgbClr val="FFFFFF"/>
                </a:highlight>
              </a:rPr>
              <a:t>Stages [DG, DC, DM, ME]</a:t>
            </a:r>
          </a:p>
          <a:p>
            <a:pPr indent="-228600" lvl="0" marL="457200" rtl="0">
              <a:spcBef>
                <a:spcPts val="0"/>
              </a:spcBef>
              <a:buClr>
                <a:srgbClr val="000000"/>
              </a:buClr>
              <a:buChar char="●"/>
            </a:pPr>
            <a:r>
              <a:rPr lang="en">
                <a:solidFill>
                  <a:srgbClr val="000000"/>
                </a:solidFill>
                <a:highlight>
                  <a:srgbClr val="FFFFFF"/>
                </a:highlight>
              </a:rPr>
              <a:t>Regression &amp; Clustering Models</a:t>
            </a:r>
          </a:p>
          <a:p>
            <a:pPr indent="-228600" lvl="0" marL="457200" rtl="0">
              <a:spcBef>
                <a:spcPts val="0"/>
              </a:spcBef>
              <a:buClr>
                <a:srgbClr val="000000"/>
              </a:buClr>
              <a:buChar char="●"/>
            </a:pPr>
            <a:r>
              <a:rPr lang="en">
                <a:solidFill>
                  <a:srgbClr val="000000"/>
                </a:solidFill>
                <a:highlight>
                  <a:srgbClr val="FFFFFF"/>
                </a:highlight>
              </a:rPr>
              <a:t>Basics [ LR, GD ]</a:t>
            </a:r>
          </a:p>
        </p:txBody>
      </p:sp>
      <p:sp>
        <p:nvSpPr>
          <p:cNvPr id="160" name="Shape 160"/>
          <p:cNvSpPr txBox="1"/>
          <p:nvPr>
            <p:ph idx="2" type="body"/>
          </p:nvPr>
        </p:nvSpPr>
        <p:spPr>
          <a:xfrm>
            <a:off x="4832400" y="1152475"/>
            <a:ext cx="3999900" cy="3416400"/>
          </a:xfrm>
          <a:prstGeom prst="rect">
            <a:avLst/>
          </a:prstGeom>
        </p:spPr>
        <p:txBody>
          <a:bodyPr anchorCtr="0" anchor="t" bIns="91425" lIns="91425" rIns="91425" tIns="91425">
            <a:noAutofit/>
          </a:bodyPr>
          <a:lstStyle/>
          <a:p>
            <a:pPr lvl="0">
              <a:spcBef>
                <a:spcPts val="0"/>
              </a:spcBef>
              <a:buNone/>
            </a:pPr>
            <a:r>
              <a:rPr b="1" lang="en">
                <a:solidFill>
                  <a:srgbClr val="000000"/>
                </a:solidFill>
              </a:rPr>
              <a:t>Real Life Application</a:t>
            </a:r>
          </a:p>
          <a:p>
            <a:pPr indent="-228600" lvl="0" marL="457200" rtl="0">
              <a:spcBef>
                <a:spcPts val="0"/>
              </a:spcBef>
              <a:buClr>
                <a:srgbClr val="000000"/>
              </a:buClr>
              <a:buChar char="●"/>
            </a:pPr>
            <a:r>
              <a:rPr b="1" lang="en">
                <a:solidFill>
                  <a:srgbClr val="000000"/>
                </a:solidFill>
              </a:rPr>
              <a:t>Examples</a:t>
            </a:r>
          </a:p>
          <a:p>
            <a:pPr lvl="0">
              <a:spcBef>
                <a:spcPts val="0"/>
              </a:spcBef>
              <a:buNone/>
            </a:pPr>
            <a:r>
              <a:rPr b="1" lang="en">
                <a:solidFill>
                  <a:srgbClr val="000000"/>
                </a:solidFill>
              </a:rPr>
              <a:t>Data Science Tools</a:t>
            </a:r>
          </a:p>
          <a:p>
            <a:pPr indent="-228600" lvl="0" marL="457200" rtl="0">
              <a:spcBef>
                <a:spcPts val="0"/>
              </a:spcBef>
              <a:buClr>
                <a:srgbClr val="000000"/>
              </a:buClr>
              <a:buChar char="●"/>
            </a:pPr>
            <a:r>
              <a:rPr b="1" lang="en">
                <a:solidFill>
                  <a:srgbClr val="000000"/>
                </a:solidFill>
              </a:rPr>
              <a:t>Examples</a:t>
            </a:r>
          </a:p>
          <a:p>
            <a:pPr lvl="0">
              <a:spcBef>
                <a:spcPts val="0"/>
              </a:spcBef>
              <a:buNone/>
            </a:pPr>
            <a:r>
              <a:rPr b="1" lang="en">
                <a:solidFill>
                  <a:srgbClr val="000000"/>
                </a:solidFill>
              </a:rPr>
              <a:t>Suggestions</a:t>
            </a:r>
          </a:p>
          <a:p>
            <a:pPr indent="-228600" lvl="0" marL="457200" rtl="0">
              <a:spcBef>
                <a:spcPts val="0"/>
              </a:spcBef>
              <a:buClr>
                <a:srgbClr val="000000"/>
              </a:buClr>
              <a:buChar char="●"/>
            </a:pPr>
            <a:r>
              <a:rPr b="1" lang="en">
                <a:solidFill>
                  <a:srgbClr val="000000"/>
                </a:solidFill>
              </a:rPr>
              <a:t>Tips</a:t>
            </a:r>
          </a:p>
          <a:p>
            <a:pPr lvl="0" rtl="0">
              <a:spcBef>
                <a:spcPts val="0"/>
              </a:spcBef>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510450" y="2057400"/>
            <a:ext cx="8123100" cy="778800"/>
          </a:xfrm>
          <a:prstGeom prst="rect">
            <a:avLst/>
          </a:prstGeom>
        </p:spPr>
        <p:txBody>
          <a:bodyPr anchorCtr="0" anchor="b" bIns="91425" lIns="91425" rIns="91425" tIns="91425">
            <a:noAutofit/>
          </a:bodyPr>
          <a:lstStyle/>
          <a:p>
            <a:pPr lvl="0">
              <a:spcBef>
                <a:spcPts val="0"/>
              </a:spcBef>
              <a:buNone/>
            </a:pPr>
            <a:r>
              <a:rPr lang="en"/>
              <a:t>Data Science - In Action</a:t>
            </a:r>
          </a:p>
        </p:txBody>
      </p:sp>
      <p:sp>
        <p:nvSpPr>
          <p:cNvPr id="166" name="Shape 166"/>
          <p:cNvSpPr txBox="1"/>
          <p:nvPr>
            <p:ph idx="4294967295" type="subTitle"/>
          </p:nvPr>
        </p:nvSpPr>
        <p:spPr>
          <a:xfrm>
            <a:off x="311700" y="3890400"/>
            <a:ext cx="8520600" cy="706200"/>
          </a:xfrm>
          <a:prstGeom prst="rect">
            <a:avLst/>
          </a:prstGeom>
        </p:spPr>
        <p:txBody>
          <a:bodyPr anchorCtr="0" anchor="t" bIns="91425" lIns="91425" rIns="91425" tIns="91425">
            <a:noAutofit/>
          </a:bodyPr>
          <a:lstStyle/>
          <a:p>
            <a:pPr lvl="0" rtl="0">
              <a:spcBef>
                <a:spcPts val="0"/>
              </a:spcBef>
              <a:buNone/>
            </a:pPr>
            <a:r>
              <a:rPr lang="en"/>
              <a:t>Battles behind the scenes</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Stages of Data Science</a:t>
            </a:r>
          </a:p>
        </p:txBody>
      </p:sp>
      <p:sp>
        <p:nvSpPr>
          <p:cNvPr id="172" name="Shape 172"/>
          <p:cNvSpPr txBox="1"/>
          <p:nvPr>
            <p:ph idx="1" type="body"/>
          </p:nvPr>
        </p:nvSpPr>
        <p:spPr>
          <a:xfrm>
            <a:off x="311700" y="1152475"/>
            <a:ext cx="3999900" cy="3416400"/>
          </a:xfrm>
          <a:prstGeom prst="rect">
            <a:avLst/>
          </a:prstGeom>
        </p:spPr>
        <p:txBody>
          <a:bodyPr anchorCtr="0" anchor="t" bIns="91425" lIns="91425" rIns="91425" tIns="91425">
            <a:noAutofit/>
          </a:bodyPr>
          <a:lstStyle/>
          <a:p>
            <a:pPr indent="-342900" lvl="0" marL="457200" rtl="0">
              <a:spcBef>
                <a:spcPts val="0"/>
              </a:spcBef>
              <a:buSzPct val="100000"/>
              <a:buChar char="●"/>
            </a:pPr>
            <a:r>
              <a:rPr lang="en" sz="1800"/>
              <a:t>Purpose</a:t>
            </a:r>
          </a:p>
          <a:p>
            <a:pPr indent="-342900" lvl="0" marL="457200" rtl="0">
              <a:spcBef>
                <a:spcPts val="0"/>
              </a:spcBef>
              <a:buSzPct val="100000"/>
              <a:buChar char="●"/>
            </a:pPr>
            <a:r>
              <a:rPr lang="en" sz="1800"/>
              <a:t>Relevant Data Collection</a:t>
            </a:r>
          </a:p>
          <a:p>
            <a:pPr lvl="0" rtl="0">
              <a:spcBef>
                <a:spcPts val="0"/>
              </a:spcBef>
              <a:buNone/>
            </a:pPr>
            <a:r>
              <a:t/>
            </a:r>
            <a:endParaRPr sz="1800"/>
          </a:p>
          <a:p>
            <a:pPr indent="-342900" lvl="0" marL="457200" rtl="0">
              <a:spcBef>
                <a:spcPts val="0"/>
              </a:spcBef>
              <a:buSzPct val="100000"/>
              <a:buChar char="●"/>
            </a:pPr>
            <a:r>
              <a:rPr lang="en" sz="1800"/>
              <a:t>Wrangling(cleansing)*</a:t>
            </a:r>
          </a:p>
          <a:p>
            <a:pPr indent="-342900" lvl="0" marL="457200" rtl="0">
              <a:spcBef>
                <a:spcPts val="0"/>
              </a:spcBef>
              <a:buSzPct val="100000"/>
              <a:buChar char="●"/>
            </a:pPr>
            <a:r>
              <a:rPr lang="en" sz="1800"/>
              <a:t>Data Analytics</a:t>
            </a:r>
          </a:p>
          <a:p>
            <a:pPr indent="-342900" lvl="0" marL="457200" rtl="0">
              <a:spcBef>
                <a:spcPts val="0"/>
              </a:spcBef>
              <a:buSzPct val="100000"/>
              <a:buChar char="●"/>
            </a:pPr>
            <a:r>
              <a:rPr lang="en" sz="1800"/>
              <a:t>Feature Engg.*</a:t>
            </a:r>
          </a:p>
          <a:p>
            <a:pPr indent="-342900" lvl="0" marL="457200" rtl="0">
              <a:spcBef>
                <a:spcPts val="0"/>
              </a:spcBef>
              <a:buSzPct val="100000"/>
              <a:buChar char="●"/>
            </a:pPr>
            <a:r>
              <a:rPr lang="en" sz="1800"/>
              <a:t>Data Modelling*</a:t>
            </a:r>
          </a:p>
          <a:p>
            <a:pPr indent="-342900" lvl="0" marL="457200" rtl="0">
              <a:spcBef>
                <a:spcPts val="0"/>
              </a:spcBef>
              <a:buSzPct val="100000"/>
              <a:buChar char="●"/>
            </a:pPr>
            <a:r>
              <a:rPr lang="en" sz="1800"/>
              <a:t>Data Prediction*</a:t>
            </a:r>
          </a:p>
          <a:p>
            <a:pPr indent="-342900" lvl="0" marL="457200" rtl="0">
              <a:spcBef>
                <a:spcPts val="0"/>
              </a:spcBef>
              <a:buSzPct val="100000"/>
              <a:buChar char="●"/>
            </a:pPr>
            <a:r>
              <a:rPr lang="en" sz="1800"/>
              <a:t>Evaluation*</a:t>
            </a:r>
          </a:p>
          <a:p>
            <a:pPr indent="0" lvl="0" marL="0" rtl="0">
              <a:spcBef>
                <a:spcPts val="0"/>
              </a:spcBef>
              <a:buNone/>
            </a:pPr>
            <a:r>
              <a:rPr lang="en"/>
              <a:t>(*) ⇒ Repetitive stages</a:t>
            </a:r>
          </a:p>
        </p:txBody>
      </p:sp>
      <p:sp>
        <p:nvSpPr>
          <p:cNvPr id="173" name="Shape 173"/>
          <p:cNvSpPr txBox="1"/>
          <p:nvPr>
            <p:ph idx="2" type="body"/>
          </p:nvPr>
        </p:nvSpPr>
        <p:spPr>
          <a:xfrm>
            <a:off x="4832400" y="1152475"/>
            <a:ext cx="3999900" cy="3416400"/>
          </a:xfrm>
          <a:prstGeom prst="rect">
            <a:avLst/>
          </a:prstGeom>
        </p:spPr>
        <p:txBody>
          <a:bodyPr anchorCtr="0" anchor="t" bIns="91425" lIns="91425" rIns="91425" tIns="91425">
            <a:noAutofit/>
          </a:bodyPr>
          <a:lstStyle/>
          <a:p>
            <a:pPr indent="-342900" lvl="0" marL="457200" rtl="0">
              <a:spcBef>
                <a:spcPts val="0"/>
              </a:spcBef>
              <a:buSzPct val="100000"/>
              <a:buChar char="●"/>
            </a:pPr>
            <a:r>
              <a:rPr lang="en" sz="1800"/>
              <a:t>Reportings</a:t>
            </a:r>
          </a:p>
          <a:p>
            <a:pPr indent="-342900" lvl="0" marL="457200" rtl="0">
              <a:spcBef>
                <a:spcPts val="0"/>
              </a:spcBef>
              <a:buSzPct val="100000"/>
              <a:buChar char="●"/>
            </a:pPr>
            <a:r>
              <a:rPr lang="en" sz="1800"/>
              <a:t>Finalising Report</a:t>
            </a:r>
          </a:p>
          <a:p>
            <a:pPr lvl="0" rtl="0">
              <a:spcBef>
                <a:spcPts val="0"/>
              </a:spcBef>
              <a:buNone/>
            </a:pPr>
            <a:r>
              <a:t/>
            </a:r>
            <a:endParaRPr sz="1800"/>
          </a:p>
          <a:p>
            <a:pPr indent="-342900" lvl="0" marL="457200" rtl="0">
              <a:spcBef>
                <a:spcPts val="0"/>
              </a:spcBef>
              <a:buSzPct val="100000"/>
              <a:buChar char="●"/>
            </a:pPr>
            <a:r>
              <a:rPr lang="en" sz="1800"/>
              <a:t>Data Product Building (software development)</a:t>
            </a:r>
          </a:p>
          <a:p>
            <a:pPr indent="-342900" lvl="1" marL="914400" rtl="0">
              <a:spcBef>
                <a:spcPts val="0"/>
              </a:spcBef>
              <a:buSzPct val="100000"/>
              <a:buChar char="○"/>
            </a:pPr>
            <a:r>
              <a:rPr lang="en" sz="1800"/>
              <a:t>Architecture</a:t>
            </a:r>
          </a:p>
          <a:p>
            <a:pPr indent="-342900" lvl="1" marL="914400" rtl="0">
              <a:spcBef>
                <a:spcPts val="0"/>
              </a:spcBef>
              <a:buSzPct val="100000"/>
              <a:buChar char="○"/>
            </a:pPr>
            <a:r>
              <a:rPr lang="en" sz="1800"/>
              <a:t>Development</a:t>
            </a:r>
          </a:p>
          <a:p>
            <a:pPr indent="-342900" lvl="1" marL="914400" rtl="0">
              <a:spcBef>
                <a:spcPts val="0"/>
              </a:spcBef>
              <a:buSzPct val="100000"/>
              <a:buChar char="○"/>
            </a:pPr>
            <a:r>
              <a:rPr lang="en" sz="1800"/>
              <a:t>Testing</a:t>
            </a:r>
          </a:p>
          <a:p>
            <a:pPr indent="-342900" lvl="1" marL="914400" rtl="0">
              <a:spcBef>
                <a:spcPts val="0"/>
              </a:spcBef>
              <a:buSzPct val="100000"/>
              <a:buChar char="○"/>
            </a:pPr>
            <a:r>
              <a:rPr lang="en" sz="1800"/>
              <a:t>Deployment</a:t>
            </a:r>
          </a:p>
          <a:p>
            <a:pPr lvl="0">
              <a:spcBef>
                <a:spcPts val="0"/>
              </a:spcBef>
              <a:buNone/>
            </a:pPr>
            <a:r>
              <a:t/>
            </a:r>
            <a:endParaRPr sz="1800"/>
          </a:p>
          <a:p>
            <a:pPr lvl="0">
              <a:spcBef>
                <a:spcPts val="0"/>
              </a:spcBef>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Data Model</a:t>
            </a:r>
          </a:p>
        </p:txBody>
      </p:sp>
      <p:sp>
        <p:nvSpPr>
          <p:cNvPr id="179" name="Shape 179"/>
          <p:cNvSpPr txBox="1"/>
          <p:nvPr>
            <p:ph idx="1" type="body"/>
          </p:nvPr>
        </p:nvSpPr>
        <p:spPr>
          <a:xfrm>
            <a:off x="311700" y="1152475"/>
            <a:ext cx="3999900" cy="3416400"/>
          </a:xfrm>
          <a:prstGeom prst="rect">
            <a:avLst/>
          </a:prstGeom>
        </p:spPr>
        <p:txBody>
          <a:bodyPr anchorCtr="0" anchor="t" bIns="91425" lIns="91425" rIns="91425" tIns="91425">
            <a:noAutofit/>
          </a:bodyPr>
          <a:lstStyle/>
          <a:p>
            <a:pPr indent="-228600" lvl="0" marL="457200" rtl="0">
              <a:spcBef>
                <a:spcPts val="0"/>
              </a:spcBef>
              <a:buChar char="●"/>
            </a:pPr>
            <a:r>
              <a:rPr lang="en"/>
              <a:t>Random Forest Model</a:t>
            </a:r>
          </a:p>
          <a:p>
            <a:pPr indent="-228600" lvl="1" marL="914400" rtl="0">
              <a:spcBef>
                <a:spcPts val="0"/>
              </a:spcBef>
              <a:buChar char="○"/>
            </a:pPr>
            <a:r>
              <a:rPr lang="en"/>
              <a:t>Bagging</a:t>
            </a:r>
          </a:p>
          <a:p>
            <a:pPr indent="-228600" lvl="0" marL="457200" rtl="0">
              <a:spcBef>
                <a:spcPts val="0"/>
              </a:spcBef>
              <a:buChar char="●"/>
            </a:pPr>
            <a:r>
              <a:rPr lang="en"/>
              <a:t>SVM</a:t>
            </a:r>
          </a:p>
          <a:p>
            <a:pPr indent="-228600" lvl="1" marL="914400" rtl="0">
              <a:spcBef>
                <a:spcPts val="0"/>
              </a:spcBef>
              <a:buChar char="○"/>
            </a:pPr>
            <a:r>
              <a:rPr lang="en"/>
              <a:t>Linear Equation</a:t>
            </a:r>
          </a:p>
        </p:txBody>
      </p:sp>
      <p:sp>
        <p:nvSpPr>
          <p:cNvPr id="180" name="Shape 180"/>
          <p:cNvSpPr txBox="1"/>
          <p:nvPr>
            <p:ph idx="2" type="body"/>
          </p:nvPr>
        </p:nvSpPr>
        <p:spPr>
          <a:xfrm>
            <a:off x="4832400" y="1152475"/>
            <a:ext cx="3999900" cy="34164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4" name="Shape 64"/>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highlight>
                  <a:srgbClr val="FFFFFF"/>
                </a:highlight>
              </a:rPr>
              <a:t>Iris Dataset </a:t>
            </a:r>
            <a:r>
              <a:rPr lang="en">
                <a:highlight>
                  <a:srgbClr val="FFFFFF"/>
                </a:highlight>
              </a:rPr>
              <a:t>- Goal</a:t>
            </a:r>
          </a:p>
        </p:txBody>
      </p:sp>
      <p:sp>
        <p:nvSpPr>
          <p:cNvPr id="186" name="Shape 18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a:p>
            <a:pPr lvl="0" rtl="0">
              <a:spcBef>
                <a:spcPts val="0"/>
              </a:spcBef>
              <a:buNone/>
            </a:pPr>
            <a:r>
              <a:rPr lang="en"/>
              <a:t>&lt;&lt; Ipython Notebook &gt;&gt;</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Shape 19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Plan</a:t>
            </a:r>
          </a:p>
        </p:txBody>
      </p:sp>
      <p:sp>
        <p:nvSpPr>
          <p:cNvPr id="192" name="Shape 192"/>
          <p:cNvSpPr txBox="1"/>
          <p:nvPr>
            <p:ph idx="1" type="body"/>
          </p:nvPr>
        </p:nvSpPr>
        <p:spPr>
          <a:xfrm>
            <a:off x="311700" y="1152475"/>
            <a:ext cx="3999900" cy="3416400"/>
          </a:xfrm>
          <a:prstGeom prst="rect">
            <a:avLst/>
          </a:prstGeom>
        </p:spPr>
        <p:txBody>
          <a:bodyPr anchorCtr="0" anchor="t" bIns="91425" lIns="91425" rIns="91425" tIns="91425">
            <a:noAutofit/>
          </a:bodyPr>
          <a:lstStyle/>
          <a:p>
            <a:pPr lvl="0" rtl="0">
              <a:spcBef>
                <a:spcPts val="0"/>
              </a:spcBef>
              <a:buNone/>
            </a:pPr>
            <a:r>
              <a:rPr lang="en">
                <a:solidFill>
                  <a:srgbClr val="000000"/>
                </a:solidFill>
                <a:highlight>
                  <a:srgbClr val="FFFFFF"/>
                </a:highlight>
              </a:rPr>
              <a:t>Introduction</a:t>
            </a:r>
          </a:p>
          <a:p>
            <a:pPr indent="-228600" lvl="0" marL="457200" rtl="0">
              <a:spcBef>
                <a:spcPts val="0"/>
              </a:spcBef>
              <a:buClr>
                <a:srgbClr val="000000"/>
              </a:buClr>
              <a:buChar char="●"/>
            </a:pPr>
            <a:r>
              <a:rPr b="1" lang="en">
                <a:solidFill>
                  <a:srgbClr val="000000"/>
                </a:solidFill>
                <a:highlight>
                  <a:srgbClr val="FFFFFF"/>
                </a:highlight>
              </a:rPr>
              <a:t>Definitions [ Data Science ]</a:t>
            </a:r>
          </a:p>
          <a:p>
            <a:pPr indent="-228600" lvl="0" marL="457200" rtl="0">
              <a:spcBef>
                <a:spcPts val="0"/>
              </a:spcBef>
              <a:buClr>
                <a:srgbClr val="000000"/>
              </a:buClr>
              <a:buChar char="●"/>
            </a:pPr>
            <a:r>
              <a:rPr b="1" lang="en">
                <a:solidFill>
                  <a:srgbClr val="000000"/>
                </a:solidFill>
                <a:highlight>
                  <a:srgbClr val="FFFFFF"/>
                </a:highlight>
              </a:rPr>
              <a:t>What, Why and How</a:t>
            </a:r>
          </a:p>
          <a:p>
            <a:pPr indent="-228600" lvl="0" marL="457200" rtl="0">
              <a:spcBef>
                <a:spcPts val="0"/>
              </a:spcBef>
              <a:buClr>
                <a:srgbClr val="000000"/>
              </a:buClr>
              <a:buChar char="●"/>
            </a:pPr>
            <a:r>
              <a:rPr b="1" lang="en">
                <a:solidFill>
                  <a:srgbClr val="000000"/>
                </a:solidFill>
                <a:highlight>
                  <a:srgbClr val="FFFFFF"/>
                </a:highlight>
              </a:rPr>
              <a:t>Examples</a:t>
            </a:r>
          </a:p>
          <a:p>
            <a:pPr lvl="0" rtl="0">
              <a:spcBef>
                <a:spcPts val="0"/>
              </a:spcBef>
              <a:buNone/>
            </a:pPr>
            <a:r>
              <a:t/>
            </a:r>
            <a:endParaRPr>
              <a:solidFill>
                <a:srgbClr val="000000"/>
              </a:solidFill>
              <a:highlight>
                <a:srgbClr val="FFFFFF"/>
              </a:highlight>
            </a:endParaRPr>
          </a:p>
          <a:p>
            <a:pPr lvl="0" rtl="0">
              <a:spcBef>
                <a:spcPts val="0"/>
              </a:spcBef>
              <a:buNone/>
            </a:pPr>
            <a:r>
              <a:rPr lang="en">
                <a:solidFill>
                  <a:srgbClr val="000000"/>
                </a:solidFill>
                <a:highlight>
                  <a:srgbClr val="FFFFFF"/>
                </a:highlight>
              </a:rPr>
              <a:t>Data Science - In Action</a:t>
            </a:r>
          </a:p>
          <a:p>
            <a:pPr indent="-228600" lvl="0" marL="457200" rtl="0">
              <a:spcBef>
                <a:spcPts val="0"/>
              </a:spcBef>
              <a:buClr>
                <a:srgbClr val="000000"/>
              </a:buClr>
              <a:buChar char="●"/>
            </a:pPr>
            <a:r>
              <a:rPr lang="en">
                <a:solidFill>
                  <a:srgbClr val="000000"/>
                </a:solidFill>
                <a:highlight>
                  <a:srgbClr val="FFFFFF"/>
                </a:highlight>
              </a:rPr>
              <a:t>Stages [DG, DC, DM, ME]</a:t>
            </a:r>
          </a:p>
          <a:p>
            <a:pPr indent="-228600" lvl="0" marL="457200" rtl="0">
              <a:spcBef>
                <a:spcPts val="0"/>
              </a:spcBef>
              <a:buClr>
                <a:srgbClr val="000000"/>
              </a:buClr>
              <a:buChar char="●"/>
            </a:pPr>
            <a:r>
              <a:rPr lang="en">
                <a:solidFill>
                  <a:srgbClr val="000000"/>
                </a:solidFill>
                <a:highlight>
                  <a:srgbClr val="FFFFFF"/>
                </a:highlight>
              </a:rPr>
              <a:t>Regression &amp; Clustering Models</a:t>
            </a:r>
          </a:p>
          <a:p>
            <a:pPr indent="-228600" lvl="0" marL="457200" rtl="0">
              <a:spcBef>
                <a:spcPts val="0"/>
              </a:spcBef>
              <a:buClr>
                <a:srgbClr val="000000"/>
              </a:buClr>
              <a:buChar char="●"/>
            </a:pPr>
            <a:r>
              <a:rPr lang="en">
                <a:solidFill>
                  <a:srgbClr val="000000"/>
                </a:solidFill>
                <a:highlight>
                  <a:srgbClr val="FFFFFF"/>
                </a:highlight>
              </a:rPr>
              <a:t>Basics [ LR, GD ]</a:t>
            </a:r>
          </a:p>
        </p:txBody>
      </p:sp>
      <p:sp>
        <p:nvSpPr>
          <p:cNvPr id="193" name="Shape 193"/>
          <p:cNvSpPr txBox="1"/>
          <p:nvPr>
            <p:ph idx="2" type="body"/>
          </p:nvPr>
        </p:nvSpPr>
        <p:spPr>
          <a:xfrm>
            <a:off x="4832400" y="1152475"/>
            <a:ext cx="3999900" cy="3416400"/>
          </a:xfrm>
          <a:prstGeom prst="rect">
            <a:avLst/>
          </a:prstGeom>
        </p:spPr>
        <p:txBody>
          <a:bodyPr anchorCtr="0" anchor="t" bIns="91425" lIns="91425" rIns="91425" tIns="91425">
            <a:noAutofit/>
          </a:bodyPr>
          <a:lstStyle/>
          <a:p>
            <a:pPr lvl="0">
              <a:spcBef>
                <a:spcPts val="0"/>
              </a:spcBef>
              <a:buNone/>
            </a:pPr>
            <a:r>
              <a:rPr b="1" lang="en">
                <a:solidFill>
                  <a:srgbClr val="000000"/>
                </a:solidFill>
              </a:rPr>
              <a:t>Real Life Application</a:t>
            </a:r>
          </a:p>
          <a:p>
            <a:pPr indent="-228600" lvl="0" marL="457200" rtl="0">
              <a:spcBef>
                <a:spcPts val="0"/>
              </a:spcBef>
              <a:buClr>
                <a:srgbClr val="000000"/>
              </a:buClr>
              <a:buChar char="●"/>
            </a:pPr>
            <a:r>
              <a:rPr b="1" lang="en">
                <a:solidFill>
                  <a:srgbClr val="000000"/>
                </a:solidFill>
              </a:rPr>
              <a:t>Examples</a:t>
            </a:r>
          </a:p>
          <a:p>
            <a:pPr lvl="0">
              <a:spcBef>
                <a:spcPts val="0"/>
              </a:spcBef>
              <a:buNone/>
            </a:pPr>
            <a:r>
              <a:rPr b="1" lang="en">
                <a:solidFill>
                  <a:srgbClr val="000000"/>
                </a:solidFill>
              </a:rPr>
              <a:t>Data Science Tools</a:t>
            </a:r>
          </a:p>
          <a:p>
            <a:pPr indent="-228600" lvl="0" marL="457200" rtl="0">
              <a:spcBef>
                <a:spcPts val="0"/>
              </a:spcBef>
              <a:buClr>
                <a:srgbClr val="000000"/>
              </a:buClr>
              <a:buChar char="●"/>
            </a:pPr>
            <a:r>
              <a:rPr b="1" lang="en">
                <a:solidFill>
                  <a:srgbClr val="000000"/>
                </a:solidFill>
              </a:rPr>
              <a:t>Examples</a:t>
            </a:r>
          </a:p>
          <a:p>
            <a:pPr lvl="0">
              <a:spcBef>
                <a:spcPts val="0"/>
              </a:spcBef>
              <a:buNone/>
            </a:pPr>
            <a:r>
              <a:rPr b="1" lang="en">
                <a:solidFill>
                  <a:srgbClr val="000000"/>
                </a:solidFill>
              </a:rPr>
              <a:t>Suggestions</a:t>
            </a:r>
          </a:p>
          <a:p>
            <a:pPr indent="-228600" lvl="0" marL="457200" rtl="0">
              <a:spcBef>
                <a:spcPts val="0"/>
              </a:spcBef>
              <a:buClr>
                <a:srgbClr val="000000"/>
              </a:buClr>
              <a:buChar char="●"/>
            </a:pPr>
            <a:r>
              <a:rPr b="1" lang="en">
                <a:solidFill>
                  <a:srgbClr val="000000"/>
                </a:solidFill>
              </a:rPr>
              <a:t>Tips</a:t>
            </a:r>
          </a:p>
          <a:p>
            <a:pPr lvl="0" rtl="0">
              <a:spcBef>
                <a:spcPts val="0"/>
              </a:spcBef>
              <a:buNone/>
            </a:pPr>
            <a:r>
              <a:t/>
            </a:r>
            <a:endParaRPr>
              <a:solidFill>
                <a:srgbClr val="000000"/>
              </a:solidFill>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ctrTitle"/>
          </p:nvPr>
        </p:nvSpPr>
        <p:spPr>
          <a:xfrm>
            <a:off x="510450" y="1257300"/>
            <a:ext cx="8123100" cy="1588500"/>
          </a:xfrm>
          <a:prstGeom prst="rect">
            <a:avLst/>
          </a:prstGeom>
        </p:spPr>
        <p:txBody>
          <a:bodyPr anchorCtr="0" anchor="b" bIns="91425" lIns="91425" rIns="91425" tIns="91425">
            <a:noAutofit/>
          </a:bodyPr>
          <a:lstStyle/>
          <a:p>
            <a:pPr lvl="0" rtl="0">
              <a:spcBef>
                <a:spcPts val="0"/>
              </a:spcBef>
              <a:buNone/>
            </a:pPr>
            <a:r>
              <a:rPr lang="en"/>
              <a:t>Data Science - Real Life App</a:t>
            </a:r>
          </a:p>
        </p:txBody>
      </p:sp>
      <p:sp>
        <p:nvSpPr>
          <p:cNvPr id="199" name="Shape 199"/>
          <p:cNvSpPr txBox="1"/>
          <p:nvPr>
            <p:ph idx="1" type="subTitle"/>
          </p:nvPr>
        </p:nvSpPr>
        <p:spPr>
          <a:xfrm>
            <a:off x="510450" y="3182312"/>
            <a:ext cx="8123100" cy="630000"/>
          </a:xfrm>
          <a:prstGeom prst="rect">
            <a:avLst/>
          </a:prstGeom>
        </p:spPr>
        <p:txBody>
          <a:bodyPr anchorCtr="0" anchor="t" bIns="91425" lIns="91425" rIns="91425" tIns="91425">
            <a:noAutofit/>
          </a:bodyPr>
          <a:lstStyle/>
          <a:p>
            <a:pPr lvl="0" rtl="0">
              <a:spcBef>
                <a:spcPts val="0"/>
              </a:spcBef>
              <a:buNone/>
            </a:pPr>
            <a:r>
              <a:rPr lang="en"/>
              <a:t>Few applications that inspired me</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Shape 20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highlight>
                  <a:srgbClr val="F3F3F3"/>
                </a:highlight>
              </a:rPr>
              <a:t>Passive Designs + AI</a:t>
            </a:r>
          </a:p>
        </p:txBody>
      </p:sp>
      <p:pic>
        <p:nvPicPr>
          <p:cNvPr id="205" name="Shape 205"/>
          <p:cNvPicPr preferRelativeResize="0"/>
          <p:nvPr/>
        </p:nvPicPr>
        <p:blipFill>
          <a:blip r:embed="rId4">
            <a:alphaModFix/>
          </a:blip>
          <a:stretch>
            <a:fillRect/>
          </a:stretch>
        </p:blipFill>
        <p:spPr>
          <a:xfrm>
            <a:off x="2022774" y="1295074"/>
            <a:ext cx="1550774" cy="1550774"/>
          </a:xfrm>
          <a:prstGeom prst="rect">
            <a:avLst/>
          </a:prstGeom>
          <a:noFill/>
          <a:ln>
            <a:noFill/>
          </a:ln>
        </p:spPr>
      </p:pic>
      <p:sp>
        <p:nvSpPr>
          <p:cNvPr id="206" name="Shape 206"/>
          <p:cNvSpPr txBox="1"/>
          <p:nvPr>
            <p:ph idx="1" type="body"/>
          </p:nvPr>
        </p:nvSpPr>
        <p:spPr>
          <a:xfrm>
            <a:off x="311700" y="1152475"/>
            <a:ext cx="8520600" cy="3416400"/>
          </a:xfrm>
          <a:prstGeom prst="rect">
            <a:avLst/>
          </a:prstGeom>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lnSpc>
                <a:spcPct val="100000"/>
              </a:lnSpc>
              <a:spcBef>
                <a:spcPts val="0"/>
              </a:spcBef>
              <a:spcAft>
                <a:spcPts val="0"/>
              </a:spcAft>
              <a:buNone/>
            </a:pPr>
            <a:r>
              <a:t/>
            </a:r>
            <a:endParaRPr b="1" sz="1400">
              <a:solidFill>
                <a:srgbClr val="000000"/>
              </a:solidFill>
              <a:highlight>
                <a:srgbClr val="F3F3F3"/>
              </a:highlight>
              <a:latin typeface="Roboto"/>
              <a:ea typeface="Roboto"/>
              <a:cs typeface="Roboto"/>
              <a:sym typeface="Roboto"/>
            </a:endParaRPr>
          </a:p>
          <a:p>
            <a:pPr lvl="0" rtl="0">
              <a:lnSpc>
                <a:spcPct val="100000"/>
              </a:lnSpc>
              <a:spcBef>
                <a:spcPts val="0"/>
              </a:spcBef>
              <a:spcAft>
                <a:spcPts val="0"/>
              </a:spcAft>
              <a:buNone/>
            </a:pPr>
            <a:r>
              <a:t/>
            </a:r>
            <a:endParaRPr b="1" sz="1400">
              <a:solidFill>
                <a:srgbClr val="000000"/>
              </a:solidFill>
              <a:highlight>
                <a:srgbClr val="F3F3F3"/>
              </a:highlight>
              <a:latin typeface="Roboto"/>
              <a:ea typeface="Roboto"/>
              <a:cs typeface="Roboto"/>
              <a:sym typeface="Roboto"/>
            </a:endParaRPr>
          </a:p>
          <a:p>
            <a:pPr lvl="0" rtl="0">
              <a:lnSpc>
                <a:spcPct val="100000"/>
              </a:lnSpc>
              <a:spcBef>
                <a:spcPts val="0"/>
              </a:spcBef>
              <a:spcAft>
                <a:spcPts val="0"/>
              </a:spcAft>
              <a:buNone/>
            </a:pPr>
            <a:r>
              <a:t/>
            </a:r>
            <a:endParaRPr b="1" sz="1400">
              <a:solidFill>
                <a:srgbClr val="000000"/>
              </a:solidFill>
              <a:highlight>
                <a:srgbClr val="F3F3F3"/>
              </a:highlight>
              <a:latin typeface="Roboto"/>
              <a:ea typeface="Roboto"/>
              <a:cs typeface="Roboto"/>
              <a:sym typeface="Roboto"/>
            </a:endParaRPr>
          </a:p>
          <a:p>
            <a:pPr lvl="0" rtl="0">
              <a:lnSpc>
                <a:spcPct val="100000"/>
              </a:lnSpc>
              <a:spcBef>
                <a:spcPts val="0"/>
              </a:spcBef>
              <a:spcAft>
                <a:spcPts val="0"/>
              </a:spcAft>
              <a:buNone/>
            </a:pPr>
            <a:r>
              <a:t/>
            </a:r>
            <a:endParaRPr b="1" sz="1400">
              <a:solidFill>
                <a:srgbClr val="000000"/>
              </a:solidFill>
              <a:highlight>
                <a:srgbClr val="F3F3F3"/>
              </a:highlight>
              <a:latin typeface="Roboto"/>
              <a:ea typeface="Roboto"/>
              <a:cs typeface="Roboto"/>
              <a:sym typeface="Roboto"/>
            </a:endParaRPr>
          </a:p>
          <a:p>
            <a:pPr lvl="0" rtl="0">
              <a:lnSpc>
                <a:spcPct val="100000"/>
              </a:lnSpc>
              <a:spcBef>
                <a:spcPts val="0"/>
              </a:spcBef>
              <a:spcAft>
                <a:spcPts val="0"/>
              </a:spcAft>
              <a:buNone/>
            </a:pPr>
            <a:r>
              <a:t/>
            </a:r>
            <a:endParaRPr b="1" sz="1400">
              <a:solidFill>
                <a:srgbClr val="000000"/>
              </a:solidFill>
              <a:highlight>
                <a:srgbClr val="F3F3F3"/>
              </a:highlight>
              <a:latin typeface="Roboto"/>
              <a:ea typeface="Roboto"/>
              <a:cs typeface="Roboto"/>
              <a:sym typeface="Roboto"/>
            </a:endParaRPr>
          </a:p>
          <a:p>
            <a:pPr lvl="0" rtl="0">
              <a:lnSpc>
                <a:spcPct val="100000"/>
              </a:lnSpc>
              <a:spcBef>
                <a:spcPts val="0"/>
              </a:spcBef>
              <a:spcAft>
                <a:spcPts val="0"/>
              </a:spcAft>
              <a:buNone/>
            </a:pPr>
            <a:r>
              <a:t/>
            </a:r>
            <a:endParaRPr b="1" sz="1400">
              <a:solidFill>
                <a:srgbClr val="000000"/>
              </a:solidFill>
              <a:highlight>
                <a:srgbClr val="F3F3F3"/>
              </a:highlight>
              <a:latin typeface="Roboto"/>
              <a:ea typeface="Roboto"/>
              <a:cs typeface="Roboto"/>
              <a:sym typeface="Roboto"/>
            </a:endParaRPr>
          </a:p>
          <a:p>
            <a:pPr lvl="0" rtl="0">
              <a:lnSpc>
                <a:spcPct val="100000"/>
              </a:lnSpc>
              <a:spcBef>
                <a:spcPts val="0"/>
              </a:spcBef>
              <a:spcAft>
                <a:spcPts val="0"/>
              </a:spcAft>
              <a:buNone/>
            </a:pPr>
            <a:r>
              <a:t/>
            </a:r>
            <a:endParaRPr b="1" sz="1400">
              <a:solidFill>
                <a:srgbClr val="000000"/>
              </a:solidFill>
              <a:highlight>
                <a:srgbClr val="F3F3F3"/>
              </a:highlight>
              <a:latin typeface="Roboto"/>
              <a:ea typeface="Roboto"/>
              <a:cs typeface="Roboto"/>
              <a:sym typeface="Roboto"/>
            </a:endParaRPr>
          </a:p>
          <a:p>
            <a:pPr lvl="0" rtl="0">
              <a:lnSpc>
                <a:spcPct val="100000"/>
              </a:lnSpc>
              <a:spcBef>
                <a:spcPts val="0"/>
              </a:spcBef>
              <a:spcAft>
                <a:spcPts val="0"/>
              </a:spcAft>
              <a:buNone/>
            </a:pPr>
            <a:r>
              <a:rPr b="1" lang="en" sz="1400">
                <a:solidFill>
                  <a:srgbClr val="000000"/>
                </a:solidFill>
                <a:highlight>
                  <a:srgbClr val="F3F3F3"/>
                </a:highlight>
                <a:latin typeface="Roboto"/>
                <a:ea typeface="Roboto"/>
                <a:cs typeface="Roboto"/>
                <a:sym typeface="Roboto"/>
              </a:rPr>
              <a:t>Maurice Cont</a:t>
            </a:r>
          </a:p>
          <a:p>
            <a:pPr lvl="0" rtl="0">
              <a:lnSpc>
                <a:spcPct val="100000"/>
              </a:lnSpc>
              <a:spcBef>
                <a:spcPts val="0"/>
              </a:spcBef>
              <a:spcAft>
                <a:spcPts val="0"/>
              </a:spcAft>
              <a:buNone/>
            </a:pPr>
            <a:r>
              <a:rPr lang="en" sz="1400">
                <a:solidFill>
                  <a:srgbClr val="000000"/>
                </a:solidFill>
                <a:highlight>
                  <a:srgbClr val="F3F3F3"/>
                </a:highlight>
                <a:latin typeface="Arial"/>
                <a:ea typeface="Arial"/>
                <a:cs typeface="Arial"/>
                <a:sym typeface="Arial"/>
              </a:rPr>
              <a:t>Director of Applied Research &amp; Innovation</a:t>
            </a:r>
          </a:p>
          <a:p>
            <a:pPr lvl="0" rtl="0">
              <a:lnSpc>
                <a:spcPct val="100000"/>
              </a:lnSpc>
              <a:spcBef>
                <a:spcPts val="0"/>
              </a:spcBef>
              <a:spcAft>
                <a:spcPts val="0"/>
              </a:spcAft>
              <a:buNone/>
            </a:pPr>
            <a:r>
              <a:rPr lang="en" sz="1400">
                <a:solidFill>
                  <a:srgbClr val="000000"/>
                </a:solidFill>
                <a:highlight>
                  <a:srgbClr val="F3F3F3"/>
                </a:highlight>
                <a:latin typeface="Arial"/>
                <a:ea typeface="Arial"/>
                <a:cs typeface="Arial"/>
                <a:sym typeface="Arial"/>
              </a:rPr>
              <a:t>Autodesk, San Francisco Bay Area.</a:t>
            </a:r>
          </a:p>
          <a:p>
            <a:pPr lvl="0">
              <a:spcBef>
                <a:spcPts val="0"/>
              </a:spcBef>
              <a:buNone/>
            </a:pPr>
            <a:r>
              <a:rPr lang="en" sz="1400">
                <a:solidFill>
                  <a:srgbClr val="000000"/>
                </a:solidFill>
                <a:highlight>
                  <a:srgbClr val="FFFFFF"/>
                </a:highlight>
                <a:latin typeface="Roboto"/>
                <a:ea typeface="Roboto"/>
                <a:cs typeface="Roboto"/>
                <a:sym typeface="Roboto"/>
              </a:rPr>
              <a:t>TED Talk: The incredible inventions of intuitive AI</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Generative Designs &gt; Passive Designs</a:t>
            </a:r>
          </a:p>
        </p:txBody>
      </p:sp>
      <p:pic>
        <p:nvPicPr>
          <p:cNvPr descr="nZ3WZW.gif" id="212" name="Shape 212"/>
          <p:cNvPicPr preferRelativeResize="0"/>
          <p:nvPr/>
        </p:nvPicPr>
        <p:blipFill>
          <a:blip r:embed="rId3">
            <a:alphaModFix/>
          </a:blip>
          <a:stretch>
            <a:fillRect/>
          </a:stretch>
        </p:blipFill>
        <p:spPr>
          <a:xfrm>
            <a:off x="4246325" y="1152475"/>
            <a:ext cx="4071275" cy="2939400"/>
          </a:xfrm>
          <a:prstGeom prst="rect">
            <a:avLst/>
          </a:prstGeom>
          <a:noFill/>
          <a:ln>
            <a:noFill/>
          </a:ln>
        </p:spPr>
      </p:pic>
      <p:pic>
        <p:nvPicPr>
          <p:cNvPr descr="Screen Shot 2017-06-04 at 10.11.53 PM.png" id="213" name="Shape 213"/>
          <p:cNvPicPr preferRelativeResize="0"/>
          <p:nvPr/>
        </p:nvPicPr>
        <p:blipFill>
          <a:blip r:embed="rId4">
            <a:alphaModFix/>
          </a:blip>
          <a:stretch>
            <a:fillRect/>
          </a:stretch>
        </p:blipFill>
        <p:spPr>
          <a:xfrm>
            <a:off x="712947" y="1152474"/>
            <a:ext cx="3492375" cy="2939400"/>
          </a:xfrm>
          <a:prstGeom prst="rect">
            <a:avLst/>
          </a:prstGeom>
          <a:noFill/>
          <a:ln>
            <a:noFill/>
          </a:ln>
        </p:spPr>
      </p:pic>
      <p:sp>
        <p:nvSpPr>
          <p:cNvPr id="214" name="Shape 214"/>
          <p:cNvSpPr txBox="1"/>
          <p:nvPr/>
        </p:nvSpPr>
        <p:spPr>
          <a:xfrm>
            <a:off x="753187" y="4091875"/>
            <a:ext cx="3411900" cy="305700"/>
          </a:xfrm>
          <a:prstGeom prst="rect">
            <a:avLst/>
          </a:prstGeom>
          <a:noFill/>
          <a:ln>
            <a:noFill/>
          </a:ln>
        </p:spPr>
        <p:txBody>
          <a:bodyPr anchorCtr="0" anchor="t" bIns="91425" lIns="91425" rIns="91425" tIns="91425">
            <a:noAutofit/>
          </a:bodyPr>
          <a:lstStyle/>
          <a:p>
            <a:pPr lvl="0" rtl="0" algn="ctr">
              <a:spcBef>
                <a:spcPts val="0"/>
              </a:spcBef>
              <a:buNone/>
            </a:pPr>
            <a:r>
              <a:rPr lang="en" sz="1200"/>
              <a:t>AI Designed Lightweight Cabin Partition</a:t>
            </a:r>
          </a:p>
          <a:p>
            <a:pPr lvl="0" algn="ctr">
              <a:spcBef>
                <a:spcPts val="0"/>
              </a:spcBef>
              <a:buNone/>
            </a:pPr>
            <a:r>
              <a:rPr lang="en" sz="1200"/>
              <a:t>Airbus - A320</a:t>
            </a:r>
          </a:p>
        </p:txBody>
      </p:sp>
      <p:sp>
        <p:nvSpPr>
          <p:cNvPr id="215" name="Shape 215"/>
          <p:cNvSpPr txBox="1"/>
          <p:nvPr/>
        </p:nvSpPr>
        <p:spPr>
          <a:xfrm>
            <a:off x="4637112" y="4091875"/>
            <a:ext cx="3411900" cy="305700"/>
          </a:xfrm>
          <a:prstGeom prst="rect">
            <a:avLst/>
          </a:prstGeom>
          <a:noFill/>
          <a:ln>
            <a:noFill/>
          </a:ln>
        </p:spPr>
        <p:txBody>
          <a:bodyPr anchorCtr="0" anchor="t" bIns="91425" lIns="91425" rIns="91425" tIns="91425">
            <a:noAutofit/>
          </a:bodyPr>
          <a:lstStyle/>
          <a:p>
            <a:pPr lvl="0" rtl="0" algn="ctr">
              <a:spcBef>
                <a:spcPts val="0"/>
              </a:spcBef>
              <a:buNone/>
            </a:pPr>
            <a:r>
              <a:rPr lang="en" sz="1200"/>
              <a:t>AI Designed Lightweight Drone </a:t>
            </a:r>
            <a:r>
              <a:rPr lang="en" sz="1200"/>
              <a:t>Chassis</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Shape 22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highlight>
                  <a:srgbClr val="FFFFFF"/>
                </a:highlight>
              </a:rPr>
              <a:t>Generative Designs</a:t>
            </a:r>
          </a:p>
        </p:txBody>
      </p:sp>
      <p:sp>
        <p:nvSpPr>
          <p:cNvPr id="221" name="Shape 22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descr="Screen Shot 2017-06-04 at 11.31.44 PM.png" id="222" name="Shape 222"/>
          <p:cNvPicPr preferRelativeResize="0"/>
          <p:nvPr/>
        </p:nvPicPr>
        <p:blipFill>
          <a:blip r:embed="rId4">
            <a:alphaModFix/>
          </a:blip>
          <a:stretch>
            <a:fillRect/>
          </a:stretch>
        </p:blipFill>
        <p:spPr>
          <a:xfrm>
            <a:off x="403625" y="1017725"/>
            <a:ext cx="8038475" cy="34163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Shape 22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highlight>
                  <a:srgbClr val="FFFFFF"/>
                </a:highlight>
              </a:rPr>
              <a:t>Generative Designs</a:t>
            </a:r>
          </a:p>
        </p:txBody>
      </p:sp>
      <p:sp>
        <p:nvSpPr>
          <p:cNvPr id="228" name="Shape 22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highlight>
                  <a:srgbClr val="F3F3F3"/>
                </a:highlight>
              </a:rPr>
              <a:t>AI Designed Car </a:t>
            </a:r>
            <a:r>
              <a:rPr lang="en">
                <a:highlight>
                  <a:srgbClr val="F3F3F3"/>
                </a:highlight>
              </a:rPr>
              <a:t>Chassis</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id="233" name="Shape 233"/>
          <p:cNvPicPr preferRelativeResize="0"/>
          <p:nvPr/>
        </p:nvPicPr>
        <p:blipFill>
          <a:blip r:embed="rId3">
            <a:alphaModFix/>
          </a:blip>
          <a:stretch>
            <a:fillRect/>
          </a:stretch>
        </p:blipFill>
        <p:spPr>
          <a:xfrm>
            <a:off x="5415899" y="1152474"/>
            <a:ext cx="3416401" cy="3416401"/>
          </a:xfrm>
          <a:prstGeom prst="rect">
            <a:avLst/>
          </a:prstGeom>
          <a:noFill/>
          <a:ln>
            <a:noFill/>
          </a:ln>
        </p:spPr>
      </p:pic>
      <p:sp>
        <p:nvSpPr>
          <p:cNvPr id="234" name="Shape 23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Music XRay</a:t>
            </a:r>
          </a:p>
        </p:txBody>
      </p:sp>
      <p:sp>
        <p:nvSpPr>
          <p:cNvPr id="235" name="Shape 235"/>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har char="●"/>
            </a:pPr>
            <a:r>
              <a:rPr lang="en"/>
              <a:t>Jimmy Lloyd Songwriter Showcase</a:t>
            </a:r>
          </a:p>
          <a:p>
            <a:pPr indent="-228600" lvl="0" marL="457200" rtl="0">
              <a:spcBef>
                <a:spcPts val="0"/>
              </a:spcBef>
              <a:buChar char="●"/>
            </a:pPr>
            <a:r>
              <a:rPr lang="en"/>
              <a:t>Popular songs share Melody &amp; Rhythm</a:t>
            </a:r>
          </a:p>
          <a:p>
            <a:pPr indent="-228600" lvl="0" marL="457200" rtl="0">
              <a:spcBef>
                <a:spcPts val="0"/>
              </a:spcBef>
              <a:buChar char="●"/>
            </a:pPr>
            <a:r>
              <a:rPr lang="en"/>
              <a:t>Genere - 70</a:t>
            </a:r>
          </a:p>
          <a:p>
            <a:pPr indent="-228600" lvl="0" marL="457200" rtl="0">
              <a:spcBef>
                <a:spcPts val="0"/>
              </a:spcBef>
              <a:buChar char="●"/>
            </a:pPr>
            <a:r>
              <a:rPr lang="en"/>
              <a:t>Cluster 60</a:t>
            </a:r>
          </a:p>
          <a:p>
            <a:pPr indent="-228600" lvl="0" marL="457200" rtl="0">
              <a:spcBef>
                <a:spcPts val="0"/>
              </a:spcBef>
              <a:buChar char="●"/>
            </a:pPr>
            <a:r>
              <a:rPr lang="en"/>
              <a:t>Singer &amp; Song Writer NY</a:t>
            </a:r>
          </a:p>
          <a:p>
            <a:pPr indent="-228600" lvl="0" marL="457200" rtl="0">
              <a:spcBef>
                <a:spcPts val="0"/>
              </a:spcBef>
              <a:buChar char="●"/>
            </a:pPr>
            <a:r>
              <a:rPr lang="en" u="sng">
                <a:solidFill>
                  <a:schemeClr val="hlink"/>
                </a:solidFill>
                <a:hlinkClick r:id="rId4"/>
              </a:rPr>
              <a:t>http://www.heidimerrill.com/epk/index.html</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Shape 24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Pred Pole</a:t>
            </a:r>
          </a:p>
        </p:txBody>
      </p:sp>
      <p:sp>
        <p:nvSpPr>
          <p:cNvPr id="241" name="Shape 241"/>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har char="●"/>
            </a:pPr>
            <a:r>
              <a:rPr lang="en"/>
              <a:t>2011 Santa Cruz Pred Pole</a:t>
            </a:r>
          </a:p>
          <a:p>
            <a:pPr indent="-228600" lvl="0" marL="457200" rtl="0">
              <a:spcBef>
                <a:spcPts val="0"/>
              </a:spcBef>
              <a:buChar char="●"/>
            </a:pPr>
            <a:r>
              <a:rPr lang="en"/>
              <a:t>Crime, Location &amp; Date-Time</a:t>
            </a:r>
          </a:p>
          <a:p>
            <a:pPr indent="-228600" lvl="0" marL="457200" rtl="0">
              <a:spcBef>
                <a:spcPts val="0"/>
              </a:spcBef>
              <a:buChar char="●"/>
            </a:pPr>
            <a:r>
              <a:rPr lang="en" u="sng">
                <a:solidFill>
                  <a:schemeClr val="hlink"/>
                </a:solidFill>
                <a:hlinkClick r:id="rId3"/>
              </a:rPr>
              <a:t>https://www.predpol.com/</a:t>
            </a:r>
          </a:p>
          <a:p>
            <a:pPr lvl="0" rtl="0">
              <a:spcBef>
                <a:spcPts val="0"/>
              </a:spcBef>
              <a:buNone/>
            </a:pPr>
            <a:r>
              <a:rPr lang="en"/>
              <a:t>Results:</a:t>
            </a:r>
          </a:p>
          <a:p>
            <a:pPr indent="-228600" lvl="0" marL="457200" rtl="0">
              <a:spcBef>
                <a:spcPts val="0"/>
              </a:spcBef>
              <a:buChar char="●"/>
            </a:pPr>
            <a:r>
              <a:rPr lang="en"/>
              <a:t>50% Crime Rate control</a:t>
            </a:r>
          </a:p>
          <a:p>
            <a:pPr indent="-228600" lvl="0" marL="457200" rtl="0">
              <a:spcBef>
                <a:spcPts val="0"/>
              </a:spcBef>
              <a:buChar char="●"/>
            </a:pPr>
            <a:r>
              <a:rPr lang="en"/>
              <a:t>20% reduction in Crime Rate</a:t>
            </a:r>
          </a:p>
        </p:txBody>
      </p:sp>
      <p:pic>
        <p:nvPicPr>
          <p:cNvPr id="242" name="Shape 242"/>
          <p:cNvPicPr preferRelativeResize="0"/>
          <p:nvPr/>
        </p:nvPicPr>
        <p:blipFill>
          <a:blip r:embed="rId4">
            <a:alphaModFix/>
          </a:blip>
          <a:stretch>
            <a:fillRect/>
          </a:stretch>
        </p:blipFill>
        <p:spPr>
          <a:xfrm>
            <a:off x="4624377" y="1152474"/>
            <a:ext cx="4207921" cy="34163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Generative Designs</a:t>
            </a:r>
          </a:p>
        </p:txBody>
      </p:sp>
      <p:sp>
        <p:nvSpPr>
          <p:cNvPr id="248" name="Shape 248"/>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t/>
            </a:r>
            <a:endParaRPr/>
          </a:p>
        </p:txBody>
      </p:sp>
      <p:pic>
        <p:nvPicPr>
          <p:cNvPr id="249" name="Shape 249"/>
          <p:cNvPicPr preferRelativeResize="0"/>
          <p:nvPr/>
        </p:nvPicPr>
        <p:blipFill>
          <a:blip r:embed="rId3">
            <a:alphaModFix/>
          </a:blip>
          <a:stretch>
            <a:fillRect/>
          </a:stretch>
        </p:blipFill>
        <p:spPr>
          <a:xfrm>
            <a:off x="4737400" y="1201050"/>
            <a:ext cx="4094899" cy="3367824"/>
          </a:xfrm>
          <a:prstGeom prst="rect">
            <a:avLst/>
          </a:prstGeom>
          <a:noFill/>
          <a:ln>
            <a:noFill/>
          </a:ln>
        </p:spPr>
      </p:pic>
      <p:pic>
        <p:nvPicPr>
          <p:cNvPr id="250" name="Shape 250"/>
          <p:cNvPicPr preferRelativeResize="0"/>
          <p:nvPr/>
        </p:nvPicPr>
        <p:blipFill>
          <a:blip r:embed="rId4">
            <a:alphaModFix/>
          </a:blip>
          <a:stretch>
            <a:fillRect/>
          </a:stretch>
        </p:blipFill>
        <p:spPr>
          <a:xfrm>
            <a:off x="311700" y="1201050"/>
            <a:ext cx="4425699" cy="3367825"/>
          </a:xfrm>
          <a:prstGeom prst="rect">
            <a:avLst/>
          </a:prstGeom>
          <a:noFill/>
          <a:ln>
            <a:noFill/>
          </a:ln>
        </p:spPr>
      </p:pic>
      <p:sp>
        <p:nvSpPr>
          <p:cNvPr id="251" name="Shape 251"/>
          <p:cNvSpPr txBox="1"/>
          <p:nvPr/>
        </p:nvSpPr>
        <p:spPr>
          <a:xfrm>
            <a:off x="6183850" y="765475"/>
            <a:ext cx="2566800" cy="387000"/>
          </a:xfrm>
          <a:prstGeom prst="rect">
            <a:avLst/>
          </a:prstGeom>
          <a:noFill/>
          <a:ln>
            <a:noFill/>
          </a:ln>
        </p:spPr>
        <p:txBody>
          <a:bodyPr anchorCtr="0" anchor="t" bIns="91425" lIns="91425" rIns="91425" tIns="91425">
            <a:noAutofit/>
          </a:bodyPr>
          <a:lstStyle/>
          <a:p>
            <a:pPr lvl="0">
              <a:spcBef>
                <a:spcPts val="0"/>
              </a:spcBef>
              <a:buNone/>
            </a:pPr>
            <a:r>
              <a:rPr b="1" lang="en"/>
              <a:t>Project - Interlace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pic>
        <p:nvPicPr>
          <p:cNvPr id="69" name="Shape 69"/>
          <p:cNvPicPr preferRelativeResize="0"/>
          <p:nvPr/>
        </p:nvPicPr>
        <p:blipFill>
          <a:blip r:embed="rId3">
            <a:alphaModFix/>
          </a:blip>
          <a:stretch>
            <a:fillRect/>
          </a:stretch>
        </p:blipFill>
        <p:spPr>
          <a:xfrm>
            <a:off x="152400" y="152400"/>
            <a:ext cx="3409125" cy="2556849"/>
          </a:xfrm>
          <a:prstGeom prst="rect">
            <a:avLst/>
          </a:prstGeom>
          <a:noFill/>
          <a:ln>
            <a:noFill/>
          </a:ln>
        </p:spPr>
      </p:pic>
      <p:pic>
        <p:nvPicPr>
          <p:cNvPr id="70" name="Shape 70"/>
          <p:cNvPicPr preferRelativeResize="0"/>
          <p:nvPr/>
        </p:nvPicPr>
        <p:blipFill>
          <a:blip r:embed="rId4">
            <a:alphaModFix/>
          </a:blip>
          <a:stretch>
            <a:fillRect/>
          </a:stretch>
        </p:blipFill>
        <p:spPr>
          <a:xfrm>
            <a:off x="3713925" y="152400"/>
            <a:ext cx="4790676" cy="2515100"/>
          </a:xfrm>
          <a:prstGeom prst="rect">
            <a:avLst/>
          </a:prstGeom>
          <a:noFill/>
          <a:ln>
            <a:noFill/>
          </a:ln>
        </p:spPr>
      </p:pic>
      <p:sp>
        <p:nvSpPr>
          <p:cNvPr id="71" name="Shape 71"/>
          <p:cNvSpPr txBox="1"/>
          <p:nvPr/>
        </p:nvSpPr>
        <p:spPr>
          <a:xfrm>
            <a:off x="6263875" y="427775"/>
            <a:ext cx="2169300" cy="2649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rPr>
              <a:t>2011 Watson - Jeopardy</a:t>
            </a:r>
          </a:p>
        </p:txBody>
      </p:sp>
      <p:pic>
        <p:nvPicPr>
          <p:cNvPr id="72" name="Shape 72"/>
          <p:cNvPicPr preferRelativeResize="0"/>
          <p:nvPr/>
        </p:nvPicPr>
        <p:blipFill>
          <a:blip r:embed="rId5">
            <a:alphaModFix/>
          </a:blip>
          <a:stretch>
            <a:fillRect/>
          </a:stretch>
        </p:blipFill>
        <p:spPr>
          <a:xfrm>
            <a:off x="152400" y="2749749"/>
            <a:ext cx="3409123" cy="2130699"/>
          </a:xfrm>
          <a:prstGeom prst="rect">
            <a:avLst/>
          </a:prstGeom>
          <a:noFill/>
          <a:ln>
            <a:noFill/>
          </a:ln>
        </p:spPr>
      </p:pic>
      <p:sp>
        <p:nvSpPr>
          <p:cNvPr id="73" name="Shape 73"/>
          <p:cNvSpPr txBox="1"/>
          <p:nvPr/>
        </p:nvSpPr>
        <p:spPr>
          <a:xfrm>
            <a:off x="3880550" y="2821275"/>
            <a:ext cx="5123100" cy="2059200"/>
          </a:xfrm>
          <a:prstGeom prst="rect">
            <a:avLst/>
          </a:prstGeom>
          <a:noFill/>
          <a:ln>
            <a:noFill/>
          </a:ln>
        </p:spPr>
        <p:txBody>
          <a:bodyPr anchorCtr="0" anchor="t" bIns="91425" lIns="91425" rIns="91425" tIns="91425">
            <a:noAutofit/>
          </a:bodyPr>
          <a:lstStyle/>
          <a:p>
            <a:pPr lvl="0">
              <a:spcBef>
                <a:spcPts val="0"/>
              </a:spcBef>
              <a:buNone/>
            </a:pPr>
            <a:r>
              <a:rPr b="1" lang="en" sz="1800"/>
              <a:t>Data Science</a:t>
            </a:r>
          </a:p>
          <a:p>
            <a:pPr lvl="0">
              <a:spcBef>
                <a:spcPts val="0"/>
              </a:spcBef>
              <a:buNone/>
            </a:pPr>
            <a:r>
              <a:t/>
            </a:r>
            <a:endParaRPr sz="1200"/>
          </a:p>
          <a:p>
            <a:pPr lvl="0">
              <a:spcBef>
                <a:spcPts val="0"/>
              </a:spcBef>
              <a:buNone/>
            </a:pPr>
            <a:r>
              <a:rPr lang="en" sz="1200"/>
              <a:t>1952 - Tic Tac Toe ⇒ Human vs Computer</a:t>
            </a:r>
          </a:p>
          <a:p>
            <a:pPr lvl="0">
              <a:spcBef>
                <a:spcPts val="0"/>
              </a:spcBef>
              <a:buNone/>
            </a:pPr>
            <a:r>
              <a:rPr lang="en" sz="1200"/>
              <a:t>1997 - Deep Blue - Chess ⇒ Exploring Solution Space</a:t>
            </a:r>
          </a:p>
          <a:p>
            <a:pPr lvl="0">
              <a:spcBef>
                <a:spcPts val="0"/>
              </a:spcBef>
              <a:buNone/>
            </a:pPr>
            <a:r>
              <a:rPr lang="en" sz="1200"/>
              <a:t>2011 - Watson - Jeopardy ⇒ Constructive Reasoning</a:t>
            </a:r>
          </a:p>
          <a:p>
            <a:pPr lvl="0">
              <a:spcBef>
                <a:spcPts val="0"/>
              </a:spcBef>
              <a:buNone/>
            </a:pPr>
            <a:r>
              <a:rPr lang="en" sz="1200"/>
              <a:t>2017 - AlphaGo - Go ⇒ Developing Intuition</a:t>
            </a:r>
          </a:p>
          <a:p>
            <a:pPr lvl="0">
              <a:spcBef>
                <a:spcPts val="0"/>
              </a:spcBef>
              <a:buNone/>
            </a:pPr>
            <a:r>
              <a:t/>
            </a:r>
            <a:endParaRPr sz="1200"/>
          </a:p>
          <a:p>
            <a:pPr lvl="0">
              <a:spcBef>
                <a:spcPts val="0"/>
              </a:spcBef>
              <a:buNone/>
            </a:pPr>
            <a:r>
              <a:t/>
            </a:r>
            <a:endParaRPr sz="1200"/>
          </a:p>
          <a:p>
            <a:pPr lvl="0">
              <a:spcBef>
                <a:spcPts val="0"/>
              </a:spcBef>
              <a:buNone/>
            </a:pPr>
            <a:r>
              <a:rPr lang="en" sz="1200"/>
              <a:t>In AlphaGo, no. of possibilities &gt; total no. atoms in this universe.</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Shape 25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Plan</a:t>
            </a:r>
          </a:p>
        </p:txBody>
      </p:sp>
      <p:sp>
        <p:nvSpPr>
          <p:cNvPr id="257" name="Shape 257"/>
          <p:cNvSpPr txBox="1"/>
          <p:nvPr>
            <p:ph idx="1" type="body"/>
          </p:nvPr>
        </p:nvSpPr>
        <p:spPr>
          <a:xfrm>
            <a:off x="311700" y="1152475"/>
            <a:ext cx="3999900" cy="3416400"/>
          </a:xfrm>
          <a:prstGeom prst="rect">
            <a:avLst/>
          </a:prstGeom>
        </p:spPr>
        <p:txBody>
          <a:bodyPr anchorCtr="0" anchor="t" bIns="91425" lIns="91425" rIns="91425" tIns="91425">
            <a:noAutofit/>
          </a:bodyPr>
          <a:lstStyle/>
          <a:p>
            <a:pPr lvl="0" rtl="0">
              <a:spcBef>
                <a:spcPts val="0"/>
              </a:spcBef>
              <a:buNone/>
            </a:pPr>
            <a:r>
              <a:rPr lang="en">
                <a:solidFill>
                  <a:srgbClr val="000000"/>
                </a:solidFill>
                <a:highlight>
                  <a:srgbClr val="FFFFFF"/>
                </a:highlight>
              </a:rPr>
              <a:t>Introduction</a:t>
            </a:r>
          </a:p>
          <a:p>
            <a:pPr indent="-228600" lvl="0" marL="457200" rtl="0">
              <a:spcBef>
                <a:spcPts val="0"/>
              </a:spcBef>
              <a:buClr>
                <a:srgbClr val="000000"/>
              </a:buClr>
              <a:buChar char="●"/>
            </a:pPr>
            <a:r>
              <a:rPr lang="en">
                <a:solidFill>
                  <a:srgbClr val="000000"/>
                </a:solidFill>
                <a:highlight>
                  <a:srgbClr val="FFFFFF"/>
                </a:highlight>
              </a:rPr>
              <a:t>Definitions [ Data Science ]</a:t>
            </a:r>
          </a:p>
          <a:p>
            <a:pPr indent="-228600" lvl="0" marL="457200" rtl="0">
              <a:spcBef>
                <a:spcPts val="0"/>
              </a:spcBef>
              <a:buClr>
                <a:srgbClr val="000000"/>
              </a:buClr>
              <a:buChar char="●"/>
            </a:pPr>
            <a:r>
              <a:rPr lang="en">
                <a:solidFill>
                  <a:srgbClr val="000000"/>
                </a:solidFill>
                <a:highlight>
                  <a:srgbClr val="FFFFFF"/>
                </a:highlight>
              </a:rPr>
              <a:t>What, Why and How</a:t>
            </a:r>
          </a:p>
          <a:p>
            <a:pPr indent="-228600" lvl="0" marL="457200" rtl="0">
              <a:spcBef>
                <a:spcPts val="0"/>
              </a:spcBef>
              <a:buClr>
                <a:srgbClr val="000000"/>
              </a:buClr>
              <a:buChar char="●"/>
            </a:pPr>
            <a:r>
              <a:rPr lang="en">
                <a:solidFill>
                  <a:srgbClr val="000000"/>
                </a:solidFill>
                <a:highlight>
                  <a:srgbClr val="FFFFFF"/>
                </a:highlight>
              </a:rPr>
              <a:t>Examples</a:t>
            </a:r>
          </a:p>
          <a:p>
            <a:pPr lvl="0" rtl="0">
              <a:spcBef>
                <a:spcPts val="0"/>
              </a:spcBef>
              <a:buNone/>
            </a:pPr>
            <a:r>
              <a:t/>
            </a:r>
            <a:endParaRPr>
              <a:solidFill>
                <a:srgbClr val="000000"/>
              </a:solidFill>
              <a:highlight>
                <a:srgbClr val="FFFFFF"/>
              </a:highlight>
            </a:endParaRPr>
          </a:p>
          <a:p>
            <a:pPr lvl="0" rtl="0">
              <a:spcBef>
                <a:spcPts val="0"/>
              </a:spcBef>
              <a:buNone/>
            </a:pPr>
            <a:r>
              <a:rPr lang="en">
                <a:solidFill>
                  <a:srgbClr val="000000"/>
                </a:solidFill>
                <a:highlight>
                  <a:srgbClr val="FFFFFF"/>
                </a:highlight>
              </a:rPr>
              <a:t>Data Science - In Action</a:t>
            </a:r>
          </a:p>
          <a:p>
            <a:pPr indent="-228600" lvl="0" marL="457200" rtl="0">
              <a:spcBef>
                <a:spcPts val="0"/>
              </a:spcBef>
              <a:buClr>
                <a:srgbClr val="000000"/>
              </a:buClr>
              <a:buChar char="●"/>
            </a:pPr>
            <a:r>
              <a:rPr lang="en">
                <a:solidFill>
                  <a:srgbClr val="000000"/>
                </a:solidFill>
                <a:highlight>
                  <a:srgbClr val="FFFFFF"/>
                </a:highlight>
              </a:rPr>
              <a:t>Stages [DG, DC, DM, ME]</a:t>
            </a:r>
          </a:p>
          <a:p>
            <a:pPr indent="-228600" lvl="0" marL="457200" rtl="0">
              <a:spcBef>
                <a:spcPts val="0"/>
              </a:spcBef>
              <a:buClr>
                <a:srgbClr val="000000"/>
              </a:buClr>
              <a:buChar char="●"/>
            </a:pPr>
            <a:r>
              <a:rPr lang="en">
                <a:solidFill>
                  <a:srgbClr val="000000"/>
                </a:solidFill>
                <a:highlight>
                  <a:srgbClr val="FFFFFF"/>
                </a:highlight>
              </a:rPr>
              <a:t>Regression &amp; Clustering Models</a:t>
            </a:r>
          </a:p>
          <a:p>
            <a:pPr indent="-228600" lvl="0" marL="457200" rtl="0">
              <a:spcBef>
                <a:spcPts val="0"/>
              </a:spcBef>
              <a:buClr>
                <a:srgbClr val="000000"/>
              </a:buClr>
              <a:buChar char="●"/>
            </a:pPr>
            <a:r>
              <a:rPr lang="en">
                <a:solidFill>
                  <a:srgbClr val="000000"/>
                </a:solidFill>
                <a:highlight>
                  <a:srgbClr val="FFFFFF"/>
                </a:highlight>
              </a:rPr>
              <a:t>Basics [ LR, GD ]</a:t>
            </a:r>
          </a:p>
        </p:txBody>
      </p:sp>
      <p:sp>
        <p:nvSpPr>
          <p:cNvPr id="258" name="Shape 258"/>
          <p:cNvSpPr txBox="1"/>
          <p:nvPr>
            <p:ph idx="2" type="body"/>
          </p:nvPr>
        </p:nvSpPr>
        <p:spPr>
          <a:xfrm>
            <a:off x="4832400" y="1152475"/>
            <a:ext cx="3999900" cy="3416400"/>
          </a:xfrm>
          <a:prstGeom prst="rect">
            <a:avLst/>
          </a:prstGeom>
        </p:spPr>
        <p:txBody>
          <a:bodyPr anchorCtr="0" anchor="t" bIns="91425" lIns="91425" rIns="91425" tIns="91425">
            <a:noAutofit/>
          </a:bodyPr>
          <a:lstStyle/>
          <a:p>
            <a:pPr lvl="0" rtl="0">
              <a:spcBef>
                <a:spcPts val="0"/>
              </a:spcBef>
              <a:buNone/>
            </a:pPr>
            <a:r>
              <a:rPr b="1" lang="en">
                <a:solidFill>
                  <a:srgbClr val="000000"/>
                </a:solidFill>
                <a:highlight>
                  <a:srgbClr val="FFFFFF"/>
                </a:highlight>
              </a:rPr>
              <a:t>Real Life Application</a:t>
            </a:r>
          </a:p>
          <a:p>
            <a:pPr indent="-228600" lvl="0" marL="457200" rtl="0">
              <a:spcBef>
                <a:spcPts val="0"/>
              </a:spcBef>
              <a:buClr>
                <a:srgbClr val="000000"/>
              </a:buClr>
              <a:buChar char="●"/>
            </a:pPr>
            <a:r>
              <a:rPr b="1" lang="en">
                <a:solidFill>
                  <a:srgbClr val="000000"/>
                </a:solidFill>
                <a:highlight>
                  <a:srgbClr val="FFFFFF"/>
                </a:highlight>
              </a:rPr>
              <a:t>Examples</a:t>
            </a:r>
          </a:p>
          <a:p>
            <a:pPr lvl="0">
              <a:spcBef>
                <a:spcPts val="0"/>
              </a:spcBef>
              <a:buNone/>
            </a:pPr>
            <a:r>
              <a:rPr b="1" lang="en">
                <a:solidFill>
                  <a:srgbClr val="000000"/>
                </a:solidFill>
                <a:highlight>
                  <a:srgbClr val="FFFFFF"/>
                </a:highlight>
              </a:rPr>
              <a:t>Data Science Tools</a:t>
            </a:r>
          </a:p>
          <a:p>
            <a:pPr indent="-228600" lvl="0" marL="457200" rtl="0">
              <a:spcBef>
                <a:spcPts val="0"/>
              </a:spcBef>
              <a:buClr>
                <a:srgbClr val="000000"/>
              </a:buClr>
              <a:buChar char="●"/>
            </a:pPr>
            <a:r>
              <a:rPr b="1" lang="en">
                <a:solidFill>
                  <a:srgbClr val="000000"/>
                </a:solidFill>
                <a:highlight>
                  <a:srgbClr val="FFFFFF"/>
                </a:highlight>
              </a:rPr>
              <a:t>Examples</a:t>
            </a:r>
          </a:p>
          <a:p>
            <a:pPr lvl="0" rtl="0">
              <a:spcBef>
                <a:spcPts val="0"/>
              </a:spcBef>
              <a:buNone/>
            </a:pPr>
            <a:r>
              <a:rPr b="1" lang="en">
                <a:solidFill>
                  <a:srgbClr val="000000"/>
                </a:solidFill>
                <a:highlight>
                  <a:srgbClr val="FFFFFF"/>
                </a:highlight>
              </a:rPr>
              <a:t>Suggestions</a:t>
            </a:r>
          </a:p>
          <a:p>
            <a:pPr indent="-228600" lvl="0" marL="457200" rtl="0">
              <a:spcBef>
                <a:spcPts val="0"/>
              </a:spcBef>
              <a:buClr>
                <a:srgbClr val="000000"/>
              </a:buClr>
              <a:buChar char="●"/>
            </a:pPr>
            <a:r>
              <a:rPr b="1" lang="en">
                <a:solidFill>
                  <a:srgbClr val="000000"/>
                </a:solidFill>
                <a:highlight>
                  <a:srgbClr val="FFFFFF"/>
                </a:highlight>
              </a:rPr>
              <a:t>Tips</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Shape 263"/>
          <p:cNvSpPr txBox="1"/>
          <p:nvPr>
            <p:ph type="ctrTitle"/>
          </p:nvPr>
        </p:nvSpPr>
        <p:spPr>
          <a:xfrm>
            <a:off x="510450" y="1257300"/>
            <a:ext cx="8123100" cy="1588500"/>
          </a:xfrm>
          <a:prstGeom prst="rect">
            <a:avLst/>
          </a:prstGeom>
        </p:spPr>
        <p:txBody>
          <a:bodyPr anchorCtr="0" anchor="b" bIns="91425" lIns="91425" rIns="91425" tIns="91425">
            <a:noAutofit/>
          </a:bodyPr>
          <a:lstStyle/>
          <a:p>
            <a:pPr lvl="0" rtl="0">
              <a:spcBef>
                <a:spcPts val="0"/>
              </a:spcBef>
              <a:buNone/>
            </a:pPr>
            <a:r>
              <a:rPr lang="en"/>
              <a:t>Data Science - Tools</a:t>
            </a:r>
          </a:p>
        </p:txBody>
      </p:sp>
      <p:sp>
        <p:nvSpPr>
          <p:cNvPr id="264" name="Shape 264"/>
          <p:cNvSpPr txBox="1"/>
          <p:nvPr>
            <p:ph idx="1" type="subTitle"/>
          </p:nvPr>
        </p:nvSpPr>
        <p:spPr>
          <a:xfrm>
            <a:off x="510450" y="3182312"/>
            <a:ext cx="8123100" cy="630000"/>
          </a:xfrm>
          <a:prstGeom prst="rect">
            <a:avLst/>
          </a:prstGeom>
        </p:spPr>
        <p:txBody>
          <a:bodyPr anchorCtr="0" anchor="t" bIns="91425" lIns="91425" rIns="91425" tIns="91425">
            <a:noAutofit/>
          </a:bodyPr>
          <a:lstStyle/>
          <a:p>
            <a:pPr lvl="0" rtl="0">
              <a:spcBef>
                <a:spcPts val="0"/>
              </a:spcBef>
              <a:buNone/>
            </a:pPr>
            <a:r>
              <a:rPr lang="en"/>
              <a:t>Too many to name, but none of them are close perfection.</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Data Science Tools</a:t>
            </a:r>
          </a:p>
        </p:txBody>
      </p:sp>
      <p:sp>
        <p:nvSpPr>
          <p:cNvPr id="270" name="Shape 270"/>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a:spcBef>
                <a:spcPts val="0"/>
              </a:spcBef>
              <a:buChar char="●"/>
            </a:pPr>
            <a:r>
              <a:rPr lang="en"/>
              <a:t>Languages: Scala, R, </a:t>
            </a:r>
            <a:r>
              <a:rPr b="1" lang="en"/>
              <a:t>Python</a:t>
            </a:r>
            <a:r>
              <a:rPr lang="en"/>
              <a:t>, Java, C#</a:t>
            </a:r>
          </a:p>
          <a:p>
            <a:pPr indent="-228600" lvl="0" marL="457200" rtl="0">
              <a:spcBef>
                <a:spcPts val="0"/>
              </a:spcBef>
              <a:buChar char="●"/>
            </a:pPr>
            <a:r>
              <a:rPr lang="en"/>
              <a:t>Lib: </a:t>
            </a:r>
            <a:r>
              <a:rPr b="1" lang="en"/>
              <a:t>Scikit</a:t>
            </a:r>
            <a:r>
              <a:rPr lang="en"/>
              <a:t>, DeepNet, </a:t>
            </a:r>
            <a:r>
              <a:rPr b="1" lang="en"/>
              <a:t>Tensor flow</a:t>
            </a:r>
            <a:r>
              <a:rPr lang="en"/>
              <a:t>, Theano, H20</a:t>
            </a:r>
          </a:p>
          <a:p>
            <a:pPr indent="-228600" lvl="0" marL="457200" rtl="0">
              <a:spcBef>
                <a:spcPts val="0"/>
              </a:spcBef>
              <a:buChar char="●"/>
            </a:pPr>
            <a:r>
              <a:rPr lang="en"/>
              <a:t>Frameworks: </a:t>
            </a:r>
            <a:r>
              <a:rPr lang="en"/>
              <a:t>Apache Spark</a:t>
            </a:r>
          </a:p>
          <a:p>
            <a:pPr lvl="0" rtl="0">
              <a:spcBef>
                <a:spcPts val="0"/>
              </a:spcBef>
              <a:buNone/>
            </a:pPr>
            <a:r>
              <a:t/>
            </a:r>
            <a:endParaRPr/>
          </a:p>
          <a:p>
            <a:pPr lvl="0" rtl="0">
              <a:spcBef>
                <a:spcPts val="0"/>
              </a:spcBef>
              <a:buNone/>
            </a:pPr>
            <a:r>
              <a:t/>
            </a:r>
            <a:endParaRPr/>
          </a:p>
          <a:p>
            <a:pPr lvl="0" rtl="0">
              <a:spcBef>
                <a:spcPts val="0"/>
              </a:spcBef>
              <a:buNone/>
            </a:pPr>
            <a:r>
              <a:t/>
            </a:r>
            <a:endParaRPr/>
          </a:p>
          <a:p>
            <a:pPr lvl="0">
              <a:spcBef>
                <a:spcPts val="0"/>
              </a:spcBef>
              <a:buNone/>
            </a:pPr>
            <a:r>
              <a:rPr lang="en"/>
              <a:t>These are some used by used us (Imaginea Labs - Data Sciences - 4th Floor, Hyd).</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ctrTitle"/>
          </p:nvPr>
        </p:nvSpPr>
        <p:spPr>
          <a:xfrm>
            <a:off x="510450" y="1257300"/>
            <a:ext cx="8123100" cy="1588500"/>
          </a:xfrm>
          <a:prstGeom prst="rect">
            <a:avLst/>
          </a:prstGeom>
        </p:spPr>
        <p:txBody>
          <a:bodyPr anchorCtr="0" anchor="b" bIns="91425" lIns="91425" rIns="91425" tIns="91425">
            <a:noAutofit/>
          </a:bodyPr>
          <a:lstStyle/>
          <a:p>
            <a:pPr lvl="0" rtl="0">
              <a:spcBef>
                <a:spcPts val="0"/>
              </a:spcBef>
              <a:buNone/>
            </a:pPr>
            <a:r>
              <a:rPr lang="en"/>
              <a:t>Suggestions</a:t>
            </a:r>
          </a:p>
        </p:txBody>
      </p:sp>
      <p:sp>
        <p:nvSpPr>
          <p:cNvPr id="276" name="Shape 276"/>
          <p:cNvSpPr txBox="1"/>
          <p:nvPr>
            <p:ph idx="1" type="subTitle"/>
          </p:nvPr>
        </p:nvSpPr>
        <p:spPr>
          <a:xfrm>
            <a:off x="510450" y="3182312"/>
            <a:ext cx="8123100" cy="630000"/>
          </a:xfrm>
          <a:prstGeom prst="rect">
            <a:avLst/>
          </a:prstGeom>
        </p:spPr>
        <p:txBody>
          <a:bodyPr anchorCtr="0" anchor="t" bIns="91425" lIns="91425" rIns="91425" tIns="91425">
            <a:noAutofit/>
          </a:bodyPr>
          <a:lstStyle/>
          <a:p>
            <a:pPr lvl="0" rtl="0">
              <a:spcBef>
                <a:spcPts val="0"/>
              </a:spcBef>
              <a:buNone/>
            </a:pPr>
            <a:r>
              <a:rPr lang="en"/>
              <a:t>Challenges in DS &amp; Tips to who want to start.</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Suggestions?</a:t>
            </a:r>
          </a:p>
        </p:txBody>
      </p:sp>
      <p:sp>
        <p:nvSpPr>
          <p:cNvPr id="282" name="Shape 282"/>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har char="●"/>
            </a:pPr>
            <a:r>
              <a:rPr lang="en"/>
              <a:t>Data Preparation</a:t>
            </a:r>
          </a:p>
          <a:p>
            <a:pPr indent="-228600" lvl="1" marL="914400" rtl="0">
              <a:spcBef>
                <a:spcPts val="0"/>
              </a:spcBef>
              <a:buChar char="○"/>
            </a:pPr>
            <a:r>
              <a:rPr lang="en"/>
              <a:t>“</a:t>
            </a:r>
            <a:r>
              <a:rPr b="1" lang="en"/>
              <a:t>Give me six hours to chop down a tree and I will spend the first four sharpening the axe</a:t>
            </a:r>
            <a:r>
              <a:rPr lang="en"/>
              <a:t>”. Abraham Lincoln</a:t>
            </a:r>
          </a:p>
          <a:p>
            <a:pPr indent="-228600" lvl="1" marL="914400" rtl="0">
              <a:spcBef>
                <a:spcPts val="0"/>
              </a:spcBef>
              <a:buChar char="○"/>
            </a:pPr>
            <a:r>
              <a:rPr lang="en"/>
              <a:t>Python, Scala, Excel, Databases(regex).</a:t>
            </a:r>
          </a:p>
          <a:p>
            <a:pPr indent="-228600" lvl="0" marL="457200" rtl="0">
              <a:spcBef>
                <a:spcPts val="0"/>
              </a:spcBef>
              <a:buChar char="●"/>
            </a:pPr>
            <a:r>
              <a:rPr lang="en"/>
              <a:t>Data Analytics</a:t>
            </a:r>
          </a:p>
          <a:p>
            <a:pPr indent="-228600" lvl="1" marL="914400" rtl="0">
              <a:spcBef>
                <a:spcPts val="0"/>
              </a:spcBef>
              <a:buChar char="○"/>
            </a:pPr>
            <a:r>
              <a:rPr lang="en"/>
              <a:t>“</a:t>
            </a:r>
            <a:r>
              <a:rPr b="1" lang="en"/>
              <a:t>Seeing is believing</a:t>
            </a:r>
            <a:r>
              <a:rPr lang="en"/>
              <a:t>”</a:t>
            </a:r>
          </a:p>
          <a:p>
            <a:pPr indent="-228600" lvl="1" marL="914400" rtl="0">
              <a:spcBef>
                <a:spcPts val="0"/>
              </a:spcBef>
              <a:buChar char="○"/>
            </a:pPr>
            <a:r>
              <a:rPr lang="en"/>
              <a:t>Python(Matplotlib, Seaborn), D3.Js, Excel.</a:t>
            </a:r>
          </a:p>
          <a:p>
            <a:pPr indent="-228600" lvl="0" marL="457200" rtl="0">
              <a:spcBef>
                <a:spcPts val="0"/>
              </a:spcBef>
              <a:buChar char="●"/>
            </a:pPr>
            <a:r>
              <a:rPr lang="en"/>
              <a:t>Data Models</a:t>
            </a:r>
          </a:p>
          <a:p>
            <a:pPr indent="-228600" lvl="1" marL="914400" rtl="0">
              <a:spcBef>
                <a:spcPts val="0"/>
              </a:spcBef>
              <a:buChar char="○"/>
            </a:pPr>
            <a:r>
              <a:rPr lang="en"/>
              <a:t>“</a:t>
            </a:r>
            <a:r>
              <a:rPr b="1" lang="en"/>
              <a:t>There are no perfect solutions, but some work better</a:t>
            </a:r>
            <a:r>
              <a:rPr lang="en"/>
              <a:t>”</a:t>
            </a:r>
          </a:p>
          <a:p>
            <a:pPr indent="-228600" lvl="1" marL="914400" rtl="0">
              <a:spcBef>
                <a:spcPts val="0"/>
              </a:spcBef>
              <a:buChar char="○"/>
            </a:pPr>
            <a:r>
              <a:rPr lang="en"/>
              <a:t>Learn 2-3 types of Clustering, Regression Models(LR,RF,SVM,KNN,XGB)</a:t>
            </a:r>
          </a:p>
          <a:p>
            <a:pPr indent="-228600" lvl="0" marL="457200" rtl="0">
              <a:spcBef>
                <a:spcPts val="0"/>
              </a:spcBef>
              <a:buChar char="●"/>
            </a:pPr>
            <a:r>
              <a:rPr lang="en"/>
              <a:t>Evaluation</a:t>
            </a:r>
          </a:p>
          <a:p>
            <a:pPr indent="-228600" lvl="1" marL="914400" rtl="0">
              <a:spcBef>
                <a:spcPts val="0"/>
              </a:spcBef>
              <a:buChar char="○"/>
            </a:pPr>
            <a:r>
              <a:rPr lang="en"/>
              <a:t>“</a:t>
            </a:r>
            <a:r>
              <a:rPr b="1" lang="en"/>
              <a:t>A product not tested is broken by default</a:t>
            </a:r>
            <a:r>
              <a:rPr lang="en"/>
              <a:t>”</a:t>
            </a:r>
          </a:p>
          <a:p>
            <a:pPr indent="-228600" lvl="1" marL="914400">
              <a:spcBef>
                <a:spcPts val="0"/>
              </a:spcBef>
              <a:buChar char="○"/>
            </a:pPr>
            <a:r>
              <a:rPr lang="en"/>
              <a:t>Accuracy, RMSE, </a:t>
            </a:r>
            <a:r>
              <a:rPr lang="en"/>
              <a:t>Precision-Recall, F1 Score</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ctrTitle"/>
          </p:nvPr>
        </p:nvSpPr>
        <p:spPr>
          <a:xfrm>
            <a:off x="510450" y="1257300"/>
            <a:ext cx="8123100" cy="1588500"/>
          </a:xfrm>
          <a:prstGeom prst="rect">
            <a:avLst/>
          </a:prstGeom>
        </p:spPr>
        <p:txBody>
          <a:bodyPr anchorCtr="0" anchor="b" bIns="91425" lIns="91425" rIns="91425" tIns="91425">
            <a:noAutofit/>
          </a:bodyPr>
          <a:lstStyle/>
          <a:p>
            <a:pPr lvl="0" rtl="0">
              <a:spcBef>
                <a:spcPts val="0"/>
              </a:spcBef>
              <a:buNone/>
            </a:pPr>
            <a:r>
              <a:rPr lang="en"/>
              <a:t>Questions?</a:t>
            </a:r>
          </a:p>
        </p:txBody>
      </p:sp>
      <p:sp>
        <p:nvSpPr>
          <p:cNvPr id="288" name="Shape 288"/>
          <p:cNvSpPr txBox="1"/>
          <p:nvPr>
            <p:ph idx="1" type="subTitle"/>
          </p:nvPr>
        </p:nvSpPr>
        <p:spPr>
          <a:xfrm>
            <a:off x="510450" y="3182312"/>
            <a:ext cx="8123100" cy="630000"/>
          </a:xfrm>
          <a:prstGeom prst="rect">
            <a:avLst/>
          </a:prstGeom>
        </p:spPr>
        <p:txBody>
          <a:bodyPr anchorCtr="0" anchor="t" bIns="91425" lIns="91425" rIns="91425" tIns="91425">
            <a:noAutofit/>
          </a:bodyPr>
          <a:lstStyle/>
          <a:p>
            <a:pPr lvl="0" rtl="0" algn="l">
              <a:lnSpc>
                <a:spcPct val="115000"/>
              </a:lnSpc>
              <a:spcBef>
                <a:spcPts val="0"/>
              </a:spcBef>
              <a:spcAft>
                <a:spcPts val="1600"/>
              </a:spcAft>
              <a:buNone/>
            </a:pPr>
            <a:r>
              <a:rPr b="0" lang="en" sz="1800">
                <a:solidFill>
                  <a:schemeClr val="dk2"/>
                </a:solidFill>
              </a:rPr>
              <a:t>Sampath - Desk 4F 072. Imaginea Labs - Data Sciences.</a:t>
            </a:r>
          </a:p>
          <a:p>
            <a:pPr indent="457200" lvl="0" marL="914400" rtl="0" algn="l">
              <a:lnSpc>
                <a:spcPct val="115000"/>
              </a:lnSpc>
              <a:spcBef>
                <a:spcPts val="0"/>
              </a:spcBef>
              <a:spcAft>
                <a:spcPts val="1600"/>
              </a:spcAft>
              <a:buNone/>
            </a:pPr>
            <a:r>
              <a:rPr b="0" lang="en" sz="1800">
                <a:solidFill>
                  <a:schemeClr val="dk2"/>
                </a:solidFill>
              </a:rPr>
              <a:t>Sachin, Keerat, Bipul, Kavi, Mageshwaran.</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2" name="Shape 292"/>
        <p:cNvGrpSpPr/>
        <p:nvPr/>
      </p:nvGrpSpPr>
      <p:grpSpPr>
        <a:xfrm>
          <a:off x="0" y="0"/>
          <a:ext cx="0" cy="0"/>
          <a:chOff x="0" y="0"/>
          <a:chExt cx="0" cy="0"/>
        </a:xfrm>
      </p:grpSpPr>
      <p:sp>
        <p:nvSpPr>
          <p:cNvPr id="293" name="Shape 29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sz="4800">
                <a:solidFill>
                  <a:srgbClr val="000000"/>
                </a:solidFill>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7" name="Shape 77"/>
        <p:cNvGrpSpPr/>
        <p:nvPr/>
      </p:nvGrpSpPr>
      <p:grpSpPr>
        <a:xfrm>
          <a:off x="0" y="0"/>
          <a:ext cx="0" cy="0"/>
          <a:chOff x="0" y="0"/>
          <a:chExt cx="0" cy="0"/>
        </a:xfrm>
      </p:grpSpPr>
      <p:sp>
        <p:nvSpPr>
          <p:cNvPr id="78" name="Shape 78"/>
          <p:cNvSpPr txBox="1"/>
          <p:nvPr>
            <p:ph type="ctrTitle"/>
          </p:nvPr>
        </p:nvSpPr>
        <p:spPr>
          <a:xfrm>
            <a:off x="510450" y="1257300"/>
            <a:ext cx="8123100" cy="1588500"/>
          </a:xfrm>
          <a:prstGeom prst="rect">
            <a:avLst/>
          </a:prstGeom>
        </p:spPr>
        <p:txBody>
          <a:bodyPr anchorCtr="0" anchor="b" bIns="91425" lIns="91425" rIns="91425" tIns="91425">
            <a:noAutofit/>
          </a:bodyPr>
          <a:lstStyle/>
          <a:p>
            <a:pPr lvl="0">
              <a:spcBef>
                <a:spcPts val="0"/>
              </a:spcBef>
              <a:buNone/>
            </a:pPr>
            <a:r>
              <a:rPr lang="en"/>
              <a:t>Introduction to Data Science</a:t>
            </a:r>
          </a:p>
        </p:txBody>
      </p:sp>
      <p:sp>
        <p:nvSpPr>
          <p:cNvPr id="79" name="Shape 79"/>
          <p:cNvSpPr txBox="1"/>
          <p:nvPr>
            <p:ph idx="1" type="subTitle"/>
          </p:nvPr>
        </p:nvSpPr>
        <p:spPr>
          <a:xfrm>
            <a:off x="510450" y="3182312"/>
            <a:ext cx="8123100" cy="630000"/>
          </a:xfrm>
          <a:prstGeom prst="rect">
            <a:avLst/>
          </a:prstGeom>
        </p:spPr>
        <p:txBody>
          <a:bodyPr anchorCtr="0" anchor="t" bIns="91425" lIns="91425" rIns="91425" tIns="91425">
            <a:noAutofit/>
          </a:bodyPr>
          <a:lstStyle/>
          <a:p>
            <a:pPr lvl="0">
              <a:spcBef>
                <a:spcPts val="0"/>
              </a:spcBef>
              <a:buNone/>
            </a:pPr>
            <a:r>
              <a:rPr lang="en"/>
              <a:t>June, 2017</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Shape 84"/>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har char="●"/>
            </a:pPr>
            <a:r>
              <a:rPr lang="en"/>
              <a:t>Eduction</a:t>
            </a:r>
          </a:p>
          <a:p>
            <a:pPr indent="-228600" lvl="1" marL="914400" rtl="0">
              <a:spcBef>
                <a:spcPts val="0"/>
              </a:spcBef>
              <a:buChar char="○"/>
            </a:pPr>
            <a:r>
              <a:rPr lang="en"/>
              <a:t>2012 </a:t>
            </a:r>
            <a:r>
              <a:rPr lang="en"/>
              <a:t>Pass out, M.Sc. Information system - Bits, Pilani Rajasthan.</a:t>
            </a:r>
          </a:p>
          <a:p>
            <a:pPr indent="-228600" lvl="1" marL="914400" rtl="0">
              <a:spcBef>
                <a:spcPts val="0"/>
              </a:spcBef>
              <a:buChar char="○"/>
            </a:pPr>
            <a:r>
              <a:rPr lang="en"/>
              <a:t>Trained in RHEL 6, AIX, </a:t>
            </a:r>
            <a:r>
              <a:rPr lang="en"/>
              <a:t>Business</a:t>
            </a:r>
            <a:r>
              <a:rPr lang="en"/>
              <a:t> </a:t>
            </a:r>
            <a:r>
              <a:rPr lang="en"/>
              <a:t>Communications</a:t>
            </a:r>
          </a:p>
          <a:p>
            <a:pPr indent="-228600" lvl="1" marL="914400" rtl="0">
              <a:spcBef>
                <a:spcPts val="0"/>
              </a:spcBef>
              <a:buChar char="○"/>
            </a:pPr>
            <a:r>
              <a:rPr lang="en"/>
              <a:t>Certified Data Modelling Engineer.</a:t>
            </a:r>
          </a:p>
          <a:p>
            <a:pPr indent="-228600" lvl="0" marL="457200" rtl="0">
              <a:spcBef>
                <a:spcPts val="0"/>
              </a:spcBef>
              <a:buChar char="●"/>
            </a:pPr>
            <a:r>
              <a:rPr lang="en"/>
              <a:t>Software Engineer</a:t>
            </a:r>
          </a:p>
          <a:p>
            <a:pPr indent="-228600" lvl="1" marL="914400" rtl="0">
              <a:spcBef>
                <a:spcPts val="0"/>
              </a:spcBef>
              <a:buChar char="○"/>
            </a:pPr>
            <a:r>
              <a:rPr lang="en"/>
              <a:t>4.5 Years in Data Engineering &amp; Data Analytic.</a:t>
            </a:r>
          </a:p>
          <a:p>
            <a:pPr indent="-228600" lvl="1" marL="914400" rtl="0">
              <a:spcBef>
                <a:spcPts val="0"/>
              </a:spcBef>
              <a:buChar char="○"/>
            </a:pPr>
            <a:r>
              <a:rPr lang="en"/>
              <a:t>1 Year in Data Sciences and Data Modelling.</a:t>
            </a:r>
          </a:p>
          <a:p>
            <a:pPr indent="-228600" lvl="1" marL="914400" rtl="0">
              <a:spcBef>
                <a:spcPts val="0"/>
              </a:spcBef>
              <a:buChar char="○"/>
            </a:pPr>
            <a:r>
              <a:rPr lang="en"/>
              <a:t>Python, Oracle DB, Oracle Apex.</a:t>
            </a:r>
          </a:p>
          <a:p>
            <a:pPr indent="-228600" lvl="0" marL="457200" rtl="0">
              <a:spcBef>
                <a:spcPts val="0"/>
              </a:spcBef>
              <a:buChar char="●"/>
            </a:pPr>
            <a:r>
              <a:rPr lang="en"/>
              <a:t>Personal Life</a:t>
            </a:r>
          </a:p>
          <a:p>
            <a:pPr indent="-228600" lvl="1" marL="914400" rtl="0">
              <a:spcBef>
                <a:spcPts val="0"/>
              </a:spcBef>
              <a:buChar char="○"/>
            </a:pPr>
            <a:r>
              <a:rPr lang="en"/>
              <a:t>Teaching(blog), Music, Anime, lazy.</a:t>
            </a:r>
          </a:p>
          <a:p>
            <a:pPr indent="-228600" lvl="1" marL="914400" rtl="0">
              <a:spcBef>
                <a:spcPts val="0"/>
              </a:spcBef>
              <a:buChar char="○"/>
            </a:pPr>
            <a:r>
              <a:rPr lang="en"/>
              <a:t>Health </a:t>
            </a:r>
            <a:r>
              <a:rPr lang="en"/>
              <a:t>Conscious</a:t>
            </a:r>
            <a:r>
              <a:rPr lang="en"/>
              <a:t>, Gym/Yoga/lots of Sleep.</a:t>
            </a:r>
          </a:p>
          <a:p>
            <a:pPr indent="-228600" lvl="1" marL="914400" rtl="0">
              <a:spcBef>
                <a:spcPts val="0"/>
              </a:spcBef>
              <a:buChar char="○"/>
            </a:pPr>
            <a:r>
              <a:rPr lang="en"/>
              <a:t>Technology &amp; Personal communication skills.</a:t>
            </a:r>
          </a:p>
          <a:p>
            <a:pPr indent="-228600" lvl="0" marL="457200" rtl="0">
              <a:spcBef>
                <a:spcPts val="0"/>
              </a:spcBef>
              <a:buChar char="●"/>
            </a:pPr>
            <a:r>
              <a:rPr lang="en"/>
              <a:t>Motivation:</a:t>
            </a:r>
          </a:p>
          <a:p>
            <a:pPr indent="-228600" lvl="1" marL="914400" rtl="0">
              <a:spcBef>
                <a:spcPts val="0"/>
              </a:spcBef>
              <a:buChar char="○"/>
            </a:pPr>
            <a:r>
              <a:rPr lang="en"/>
              <a:t>Bridge the gap between Technology and People. Lead a R&amp;D Team.</a:t>
            </a:r>
          </a:p>
        </p:txBody>
      </p:sp>
      <p:sp>
        <p:nvSpPr>
          <p:cNvPr id="85" name="Shape 8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About Me</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Shape 9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Plan</a:t>
            </a:r>
          </a:p>
        </p:txBody>
      </p:sp>
      <p:sp>
        <p:nvSpPr>
          <p:cNvPr id="91" name="Shape 91"/>
          <p:cNvSpPr txBox="1"/>
          <p:nvPr>
            <p:ph idx="1" type="body"/>
          </p:nvPr>
        </p:nvSpPr>
        <p:spPr>
          <a:xfrm>
            <a:off x="311700" y="1152475"/>
            <a:ext cx="3999900" cy="3416400"/>
          </a:xfrm>
          <a:prstGeom prst="rect">
            <a:avLst/>
          </a:prstGeom>
        </p:spPr>
        <p:txBody>
          <a:bodyPr anchorCtr="0" anchor="t" bIns="91425" lIns="91425" rIns="91425" tIns="91425">
            <a:noAutofit/>
          </a:bodyPr>
          <a:lstStyle/>
          <a:p>
            <a:pPr lvl="0" rtl="0">
              <a:spcBef>
                <a:spcPts val="0"/>
              </a:spcBef>
              <a:buNone/>
            </a:pPr>
            <a:r>
              <a:rPr lang="en">
                <a:solidFill>
                  <a:srgbClr val="000000"/>
                </a:solidFill>
                <a:highlight>
                  <a:srgbClr val="FFFFFF"/>
                </a:highlight>
              </a:rPr>
              <a:t>Introduction</a:t>
            </a:r>
          </a:p>
          <a:p>
            <a:pPr indent="-228600" lvl="0" marL="457200" rtl="0">
              <a:spcBef>
                <a:spcPts val="0"/>
              </a:spcBef>
              <a:buClr>
                <a:srgbClr val="000000"/>
              </a:buClr>
              <a:buChar char="●"/>
            </a:pPr>
            <a:r>
              <a:rPr b="1" lang="en">
                <a:solidFill>
                  <a:srgbClr val="000000"/>
                </a:solidFill>
                <a:highlight>
                  <a:srgbClr val="FFFFFF"/>
                </a:highlight>
              </a:rPr>
              <a:t>Definitions [ Data Science ]</a:t>
            </a:r>
          </a:p>
          <a:p>
            <a:pPr indent="-228600" lvl="0" marL="457200" rtl="0">
              <a:spcBef>
                <a:spcPts val="0"/>
              </a:spcBef>
              <a:buClr>
                <a:srgbClr val="000000"/>
              </a:buClr>
              <a:buChar char="●"/>
            </a:pPr>
            <a:r>
              <a:rPr b="1" lang="en">
                <a:solidFill>
                  <a:srgbClr val="000000"/>
                </a:solidFill>
                <a:highlight>
                  <a:srgbClr val="FFFFFF"/>
                </a:highlight>
              </a:rPr>
              <a:t>What, Why and How</a:t>
            </a:r>
          </a:p>
          <a:p>
            <a:pPr indent="-228600" lvl="0" marL="457200" rtl="0">
              <a:spcBef>
                <a:spcPts val="0"/>
              </a:spcBef>
              <a:buClr>
                <a:srgbClr val="000000"/>
              </a:buClr>
              <a:buChar char="●"/>
            </a:pPr>
            <a:r>
              <a:rPr b="1" lang="en">
                <a:solidFill>
                  <a:srgbClr val="000000"/>
                </a:solidFill>
                <a:highlight>
                  <a:srgbClr val="FFFFFF"/>
                </a:highlight>
              </a:rPr>
              <a:t>Examples</a:t>
            </a:r>
          </a:p>
          <a:p>
            <a:pPr lvl="0" rtl="0">
              <a:spcBef>
                <a:spcPts val="0"/>
              </a:spcBef>
              <a:buNone/>
            </a:pPr>
            <a:r>
              <a:t/>
            </a:r>
            <a:endParaRPr>
              <a:solidFill>
                <a:srgbClr val="000000"/>
              </a:solidFill>
              <a:highlight>
                <a:srgbClr val="FFFFFF"/>
              </a:highlight>
            </a:endParaRPr>
          </a:p>
          <a:p>
            <a:pPr lvl="0" rtl="0">
              <a:spcBef>
                <a:spcPts val="0"/>
              </a:spcBef>
              <a:buNone/>
            </a:pPr>
            <a:r>
              <a:rPr lang="en">
                <a:solidFill>
                  <a:srgbClr val="000000"/>
                </a:solidFill>
                <a:highlight>
                  <a:srgbClr val="FFFFFF"/>
                </a:highlight>
              </a:rPr>
              <a:t>Data Science - In Action</a:t>
            </a:r>
          </a:p>
          <a:p>
            <a:pPr indent="-228600" lvl="0" marL="457200" rtl="0">
              <a:spcBef>
                <a:spcPts val="0"/>
              </a:spcBef>
              <a:buClr>
                <a:srgbClr val="000000"/>
              </a:buClr>
              <a:buChar char="●"/>
            </a:pPr>
            <a:r>
              <a:rPr lang="en">
                <a:solidFill>
                  <a:srgbClr val="000000"/>
                </a:solidFill>
                <a:highlight>
                  <a:srgbClr val="FFFFFF"/>
                </a:highlight>
              </a:rPr>
              <a:t>Stages [DG, DC, DM, ME]</a:t>
            </a:r>
          </a:p>
          <a:p>
            <a:pPr indent="-228600" lvl="0" marL="457200" rtl="0">
              <a:spcBef>
                <a:spcPts val="0"/>
              </a:spcBef>
              <a:buClr>
                <a:srgbClr val="000000"/>
              </a:buClr>
              <a:buChar char="●"/>
            </a:pPr>
            <a:r>
              <a:rPr lang="en">
                <a:solidFill>
                  <a:srgbClr val="000000"/>
                </a:solidFill>
                <a:highlight>
                  <a:srgbClr val="FFFFFF"/>
                </a:highlight>
              </a:rPr>
              <a:t>Regression &amp; Clustering Models</a:t>
            </a:r>
          </a:p>
          <a:p>
            <a:pPr indent="-228600" lvl="0" marL="457200">
              <a:spcBef>
                <a:spcPts val="0"/>
              </a:spcBef>
              <a:buClr>
                <a:srgbClr val="000000"/>
              </a:buClr>
              <a:buChar char="●"/>
            </a:pPr>
            <a:r>
              <a:rPr lang="en">
                <a:solidFill>
                  <a:srgbClr val="000000"/>
                </a:solidFill>
                <a:highlight>
                  <a:srgbClr val="FFFFFF"/>
                </a:highlight>
              </a:rPr>
              <a:t>Basics [ LR, GD ]</a:t>
            </a:r>
          </a:p>
        </p:txBody>
      </p:sp>
      <p:sp>
        <p:nvSpPr>
          <p:cNvPr id="92" name="Shape 92"/>
          <p:cNvSpPr txBox="1"/>
          <p:nvPr>
            <p:ph idx="2" type="body"/>
          </p:nvPr>
        </p:nvSpPr>
        <p:spPr>
          <a:xfrm>
            <a:off x="4832400" y="1152475"/>
            <a:ext cx="3999900" cy="3416400"/>
          </a:xfrm>
          <a:prstGeom prst="rect">
            <a:avLst/>
          </a:prstGeom>
        </p:spPr>
        <p:txBody>
          <a:bodyPr anchorCtr="0" anchor="t" bIns="91425" lIns="91425" rIns="91425" tIns="91425">
            <a:noAutofit/>
          </a:bodyPr>
          <a:lstStyle/>
          <a:p>
            <a:pPr lvl="0">
              <a:spcBef>
                <a:spcPts val="0"/>
              </a:spcBef>
              <a:buNone/>
            </a:pPr>
            <a:r>
              <a:rPr b="1" lang="en">
                <a:solidFill>
                  <a:srgbClr val="000000"/>
                </a:solidFill>
              </a:rPr>
              <a:t>Real Life Application</a:t>
            </a:r>
          </a:p>
          <a:p>
            <a:pPr indent="-228600" lvl="0" marL="457200" rtl="0">
              <a:spcBef>
                <a:spcPts val="0"/>
              </a:spcBef>
              <a:buClr>
                <a:srgbClr val="000000"/>
              </a:buClr>
              <a:buChar char="●"/>
            </a:pPr>
            <a:r>
              <a:rPr b="1" lang="en">
                <a:solidFill>
                  <a:srgbClr val="000000"/>
                </a:solidFill>
              </a:rPr>
              <a:t>Examples</a:t>
            </a:r>
          </a:p>
          <a:p>
            <a:pPr lvl="0">
              <a:spcBef>
                <a:spcPts val="0"/>
              </a:spcBef>
              <a:buNone/>
            </a:pPr>
            <a:r>
              <a:rPr b="1" lang="en">
                <a:solidFill>
                  <a:srgbClr val="000000"/>
                </a:solidFill>
              </a:rPr>
              <a:t>Data Science Tools</a:t>
            </a:r>
          </a:p>
          <a:p>
            <a:pPr indent="-228600" lvl="0" marL="457200" rtl="0">
              <a:spcBef>
                <a:spcPts val="0"/>
              </a:spcBef>
              <a:buClr>
                <a:srgbClr val="000000"/>
              </a:buClr>
              <a:buChar char="●"/>
            </a:pPr>
            <a:r>
              <a:rPr b="1" lang="en">
                <a:solidFill>
                  <a:srgbClr val="000000"/>
                </a:solidFill>
              </a:rPr>
              <a:t>Examples</a:t>
            </a:r>
          </a:p>
          <a:p>
            <a:pPr lvl="0">
              <a:spcBef>
                <a:spcPts val="0"/>
              </a:spcBef>
              <a:buNone/>
            </a:pPr>
            <a:r>
              <a:rPr b="1" lang="en">
                <a:solidFill>
                  <a:srgbClr val="000000"/>
                </a:solidFill>
              </a:rPr>
              <a:t>Suggestions</a:t>
            </a:r>
          </a:p>
          <a:p>
            <a:pPr indent="-228600" lvl="0" marL="457200" rtl="0">
              <a:spcBef>
                <a:spcPts val="0"/>
              </a:spcBef>
              <a:buClr>
                <a:srgbClr val="000000"/>
              </a:buClr>
              <a:buChar char="●"/>
            </a:pPr>
            <a:r>
              <a:rPr b="1" lang="en">
                <a:solidFill>
                  <a:srgbClr val="000000"/>
                </a:solidFill>
              </a:rPr>
              <a:t>Tips</a:t>
            </a:r>
          </a:p>
          <a:p>
            <a:pPr lv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510450" y="2057400"/>
            <a:ext cx="8123100" cy="778800"/>
          </a:xfrm>
          <a:prstGeom prst="rect">
            <a:avLst/>
          </a:prstGeom>
        </p:spPr>
        <p:txBody>
          <a:bodyPr anchorCtr="0" anchor="b" bIns="91425" lIns="91425" rIns="91425" tIns="91425">
            <a:noAutofit/>
          </a:bodyPr>
          <a:lstStyle/>
          <a:p>
            <a:pPr lvl="0">
              <a:spcBef>
                <a:spcPts val="0"/>
              </a:spcBef>
              <a:buNone/>
            </a:pPr>
            <a:r>
              <a:rPr lang="en"/>
              <a:t>What is Data Science?</a:t>
            </a:r>
          </a:p>
          <a:p>
            <a:pPr lv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Shape 10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What is Data Science?</a:t>
            </a:r>
          </a:p>
        </p:txBody>
      </p:sp>
      <p:sp>
        <p:nvSpPr>
          <p:cNvPr id="103" name="Shape 103"/>
          <p:cNvSpPr txBox="1"/>
          <p:nvPr>
            <p:ph idx="1" type="body"/>
          </p:nvPr>
        </p:nvSpPr>
        <p:spPr>
          <a:xfrm>
            <a:off x="311700" y="1152475"/>
            <a:ext cx="3999900" cy="3416400"/>
          </a:xfrm>
          <a:prstGeom prst="rect">
            <a:avLst/>
          </a:prstGeom>
        </p:spPr>
        <p:txBody>
          <a:bodyPr anchorCtr="0" anchor="t" bIns="91425" lIns="91425" rIns="91425" tIns="91425">
            <a:noAutofit/>
          </a:bodyPr>
          <a:lstStyle/>
          <a:p>
            <a:pPr lvl="0" rtl="0">
              <a:lnSpc>
                <a:spcPct val="140000"/>
              </a:lnSpc>
              <a:spcBef>
                <a:spcPts val="0"/>
              </a:spcBef>
              <a:spcAft>
                <a:spcPts val="0"/>
              </a:spcAft>
              <a:buNone/>
            </a:pPr>
            <a:r>
              <a:rPr lang="en" sz="1100">
                <a:solidFill>
                  <a:srgbClr val="000000"/>
                </a:solidFill>
                <a:latin typeface="Arial"/>
                <a:ea typeface="Arial"/>
                <a:cs typeface="Arial"/>
                <a:sym typeface="Arial"/>
              </a:rPr>
              <a:t>da•ta</a:t>
            </a:r>
          </a:p>
          <a:p>
            <a:pPr lvl="0" rtl="0">
              <a:lnSpc>
                <a:spcPct val="140000"/>
              </a:lnSpc>
              <a:spcBef>
                <a:spcPts val="0"/>
              </a:spcBef>
              <a:spcAft>
                <a:spcPts val="0"/>
              </a:spcAft>
              <a:buNone/>
            </a:pPr>
            <a:r>
              <a:t/>
            </a:r>
            <a:endParaRPr sz="1100">
              <a:solidFill>
                <a:srgbClr val="000000"/>
              </a:solidFill>
              <a:latin typeface="Arial"/>
              <a:ea typeface="Arial"/>
              <a:cs typeface="Arial"/>
              <a:sym typeface="Arial"/>
            </a:endParaRPr>
          </a:p>
          <a:p>
            <a:pPr lvl="0" rtl="0">
              <a:lnSpc>
                <a:spcPct val="140000"/>
              </a:lnSpc>
              <a:spcBef>
                <a:spcPts val="0"/>
              </a:spcBef>
              <a:spcAft>
                <a:spcPts val="0"/>
              </a:spcAft>
              <a:buNone/>
            </a:pPr>
            <a:r>
              <a:rPr lang="en" sz="1100">
                <a:solidFill>
                  <a:srgbClr val="000000"/>
                </a:solidFill>
                <a:latin typeface="Arial"/>
                <a:ea typeface="Arial"/>
                <a:cs typeface="Arial"/>
                <a:sym typeface="Arial"/>
              </a:rPr>
              <a:t>Factual information, especially information organized for analysis or used to reason or make decisions.</a:t>
            </a:r>
          </a:p>
          <a:p>
            <a:pPr lvl="0" rtl="0">
              <a:lnSpc>
                <a:spcPct val="140000"/>
              </a:lnSpc>
              <a:spcBef>
                <a:spcPts val="0"/>
              </a:spcBef>
              <a:spcAft>
                <a:spcPts val="0"/>
              </a:spcAft>
              <a:buNone/>
            </a:pPr>
            <a:r>
              <a:t/>
            </a:r>
            <a:endParaRPr sz="1100">
              <a:solidFill>
                <a:srgbClr val="000000"/>
              </a:solidFill>
              <a:latin typeface="Arial"/>
              <a:ea typeface="Arial"/>
              <a:cs typeface="Arial"/>
              <a:sym typeface="Arial"/>
            </a:endParaRPr>
          </a:p>
          <a:p>
            <a:pPr lvl="0" rtl="0">
              <a:lnSpc>
                <a:spcPct val="140000"/>
              </a:lnSpc>
              <a:spcBef>
                <a:spcPts val="0"/>
              </a:spcBef>
              <a:spcAft>
                <a:spcPts val="0"/>
              </a:spcAft>
              <a:buNone/>
            </a:pPr>
            <a:r>
              <a:rPr lang="en" sz="1100">
                <a:solidFill>
                  <a:srgbClr val="000000"/>
                </a:solidFill>
                <a:latin typeface="Arial"/>
                <a:ea typeface="Arial"/>
                <a:cs typeface="Arial"/>
                <a:sym typeface="Arial"/>
              </a:rPr>
              <a:t>Computer Science Numerical or other information represented in a form suitable for processing by computer.</a:t>
            </a:r>
          </a:p>
          <a:p>
            <a:pPr lvl="0" rtl="0">
              <a:lnSpc>
                <a:spcPct val="140000"/>
              </a:lnSpc>
              <a:spcBef>
                <a:spcPts val="0"/>
              </a:spcBef>
              <a:spcAft>
                <a:spcPts val="0"/>
              </a:spcAft>
              <a:buNone/>
            </a:pPr>
            <a:r>
              <a:t/>
            </a:r>
            <a:endParaRPr sz="1100">
              <a:solidFill>
                <a:srgbClr val="000000"/>
              </a:solidFill>
              <a:latin typeface="Arial"/>
              <a:ea typeface="Arial"/>
              <a:cs typeface="Arial"/>
              <a:sym typeface="Arial"/>
            </a:endParaRPr>
          </a:p>
          <a:p>
            <a:pPr lvl="0" rtl="0">
              <a:lnSpc>
                <a:spcPct val="140000"/>
              </a:lnSpc>
              <a:spcBef>
                <a:spcPts val="0"/>
              </a:spcBef>
              <a:spcAft>
                <a:spcPts val="0"/>
              </a:spcAft>
              <a:buNone/>
            </a:pPr>
            <a:r>
              <a:rPr lang="en" sz="1100">
                <a:solidFill>
                  <a:srgbClr val="000000"/>
                </a:solidFill>
                <a:latin typeface="Arial"/>
                <a:ea typeface="Arial"/>
                <a:cs typeface="Arial"/>
                <a:sym typeface="Arial"/>
              </a:rPr>
              <a:t>Values derived from scientific experiments.</a:t>
            </a:r>
          </a:p>
        </p:txBody>
      </p:sp>
      <p:sp>
        <p:nvSpPr>
          <p:cNvPr id="104" name="Shape 104"/>
          <p:cNvSpPr txBox="1"/>
          <p:nvPr>
            <p:ph idx="2" type="body"/>
          </p:nvPr>
        </p:nvSpPr>
        <p:spPr>
          <a:xfrm>
            <a:off x="4832400" y="1152475"/>
            <a:ext cx="3999900" cy="3416400"/>
          </a:xfrm>
          <a:prstGeom prst="rect">
            <a:avLst/>
          </a:prstGeom>
        </p:spPr>
        <p:txBody>
          <a:bodyPr anchorCtr="0" anchor="t" bIns="91425" lIns="91425" rIns="91425" tIns="91425">
            <a:noAutofit/>
          </a:bodyPr>
          <a:lstStyle/>
          <a:p>
            <a:pPr lvl="0">
              <a:spcBef>
                <a:spcPts val="0"/>
              </a:spcBef>
              <a:buClr>
                <a:schemeClr val="dk1"/>
              </a:buClr>
              <a:buSzPct val="91666"/>
              <a:buFont typeface="Arial"/>
              <a:buNone/>
            </a:pPr>
            <a:r>
              <a:rPr lang="en" sz="1200"/>
              <a:t>sci·ence  (sī′əns)</a:t>
            </a:r>
          </a:p>
          <a:p>
            <a:pPr lvl="0">
              <a:spcBef>
                <a:spcPts val="0"/>
              </a:spcBef>
              <a:buNone/>
            </a:pPr>
            <a:r>
              <a:rPr lang="en" sz="1200"/>
              <a:t>The </a:t>
            </a:r>
            <a:r>
              <a:rPr b="1" lang="en" sz="1200"/>
              <a:t>observation, identification, description, experimental investigation, and theoretical explanation of phenomena.</a:t>
            </a:r>
            <a:r>
              <a:rPr lang="en" sz="1200"/>
              <a:t> Ex. New advances in science and technology. </a:t>
            </a:r>
          </a:p>
          <a:p>
            <a:pPr lvl="0">
              <a:spcBef>
                <a:spcPts val="0"/>
              </a:spcBef>
              <a:buNone/>
            </a:pPr>
            <a:r>
              <a:rPr lang="en" sz="1200"/>
              <a:t>Such activities restricted to a class of natural phenomena. Ex. The science of astronomy.</a:t>
            </a:r>
          </a:p>
          <a:p>
            <a:pPr lvl="0">
              <a:spcBef>
                <a:spcPts val="0"/>
              </a:spcBef>
              <a:buClr>
                <a:schemeClr val="dk1"/>
              </a:buClr>
              <a:buSzPct val="91666"/>
              <a:buFont typeface="Arial"/>
              <a:buNone/>
            </a:pPr>
            <a:r>
              <a:rPr lang="en" sz="1200"/>
              <a:t>A systematic method or </a:t>
            </a:r>
            <a:r>
              <a:rPr b="1" lang="en" sz="1200"/>
              <a:t>body of knowledge in a given area.</a:t>
            </a:r>
            <a:r>
              <a:rPr lang="en" sz="1200"/>
              <a:t> Ex. The science of marketing.</a:t>
            </a:r>
          </a:p>
          <a:p>
            <a:pPr lvl="0">
              <a:spcBef>
                <a:spcPts val="0"/>
              </a:spcBef>
              <a:buNone/>
            </a:pPr>
            <a:r>
              <a:rPr lang="en" sz="1200"/>
              <a:t>Archaic Knowledge, especially that gained through </a:t>
            </a:r>
            <a:r>
              <a:rPr b="1" lang="en" sz="1200"/>
              <a:t>experience</a:t>
            </a:r>
            <a:r>
              <a:rPr lang="en" sz="1200"/>
              <a:t>.</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Data Science Examples</a:t>
            </a:r>
          </a:p>
          <a:p>
            <a:pPr lvl="0">
              <a:spcBef>
                <a:spcPts val="0"/>
              </a:spcBef>
              <a:buNone/>
            </a:pPr>
            <a:r>
              <a:t/>
            </a:r>
            <a:endParaRPr/>
          </a:p>
        </p:txBody>
      </p:sp>
      <p:pic>
        <p:nvPicPr>
          <p:cNvPr id="110" name="Shape 110"/>
          <p:cNvPicPr preferRelativeResize="0"/>
          <p:nvPr/>
        </p:nvPicPr>
        <p:blipFill>
          <a:blip r:embed="rId3">
            <a:alphaModFix/>
          </a:blip>
          <a:stretch>
            <a:fillRect/>
          </a:stretch>
        </p:blipFill>
        <p:spPr>
          <a:xfrm>
            <a:off x="2459250" y="1017737"/>
            <a:ext cx="2815060" cy="1656900"/>
          </a:xfrm>
          <a:prstGeom prst="rect">
            <a:avLst/>
          </a:prstGeom>
          <a:noFill/>
          <a:ln>
            <a:noFill/>
          </a:ln>
        </p:spPr>
      </p:pic>
      <p:pic>
        <p:nvPicPr>
          <p:cNvPr id="111" name="Shape 111"/>
          <p:cNvPicPr preferRelativeResize="0"/>
          <p:nvPr/>
        </p:nvPicPr>
        <p:blipFill>
          <a:blip r:embed="rId4">
            <a:alphaModFix/>
          </a:blip>
          <a:stretch>
            <a:fillRect/>
          </a:stretch>
        </p:blipFill>
        <p:spPr>
          <a:xfrm>
            <a:off x="311700" y="3022500"/>
            <a:ext cx="2516775" cy="1858775"/>
          </a:xfrm>
          <a:prstGeom prst="rect">
            <a:avLst/>
          </a:prstGeom>
          <a:noFill/>
          <a:ln>
            <a:noFill/>
          </a:ln>
        </p:spPr>
      </p:pic>
      <p:pic>
        <p:nvPicPr>
          <p:cNvPr id="112" name="Shape 112"/>
          <p:cNvPicPr preferRelativeResize="0"/>
          <p:nvPr/>
        </p:nvPicPr>
        <p:blipFill>
          <a:blip r:embed="rId5">
            <a:alphaModFix/>
          </a:blip>
          <a:stretch>
            <a:fillRect/>
          </a:stretch>
        </p:blipFill>
        <p:spPr>
          <a:xfrm>
            <a:off x="5726025" y="211125"/>
            <a:ext cx="1973610" cy="1858774"/>
          </a:xfrm>
          <a:prstGeom prst="rect">
            <a:avLst/>
          </a:prstGeom>
          <a:noFill/>
          <a:ln>
            <a:noFill/>
          </a:ln>
        </p:spPr>
      </p:pic>
      <p:pic>
        <p:nvPicPr>
          <p:cNvPr id="113" name="Shape 113"/>
          <p:cNvPicPr preferRelativeResize="0"/>
          <p:nvPr/>
        </p:nvPicPr>
        <p:blipFill>
          <a:blip r:embed="rId6">
            <a:alphaModFix/>
          </a:blip>
          <a:stretch>
            <a:fillRect/>
          </a:stretch>
        </p:blipFill>
        <p:spPr>
          <a:xfrm>
            <a:off x="454975" y="978037"/>
            <a:ext cx="1736275" cy="1736275"/>
          </a:xfrm>
          <a:prstGeom prst="rect">
            <a:avLst/>
          </a:prstGeom>
          <a:noFill/>
          <a:ln>
            <a:noFill/>
          </a:ln>
        </p:spPr>
      </p:pic>
      <p:pic>
        <p:nvPicPr>
          <p:cNvPr id="114" name="Shape 114"/>
          <p:cNvPicPr preferRelativeResize="0"/>
          <p:nvPr/>
        </p:nvPicPr>
        <p:blipFill>
          <a:blip r:embed="rId7">
            <a:alphaModFix/>
          </a:blip>
          <a:stretch>
            <a:fillRect/>
          </a:stretch>
        </p:blipFill>
        <p:spPr>
          <a:xfrm>
            <a:off x="3639741" y="3022500"/>
            <a:ext cx="2247900" cy="1704975"/>
          </a:xfrm>
          <a:prstGeom prst="rect">
            <a:avLst/>
          </a:prstGeom>
          <a:noFill/>
          <a:ln>
            <a:noFill/>
          </a:ln>
        </p:spPr>
      </p:pic>
      <p:pic>
        <p:nvPicPr>
          <p:cNvPr id="115" name="Shape 115"/>
          <p:cNvPicPr preferRelativeResize="0"/>
          <p:nvPr/>
        </p:nvPicPr>
        <p:blipFill>
          <a:blip r:embed="rId8">
            <a:alphaModFix/>
          </a:blip>
          <a:stretch>
            <a:fillRect/>
          </a:stretch>
        </p:blipFill>
        <p:spPr>
          <a:xfrm>
            <a:off x="6584397" y="2152488"/>
            <a:ext cx="2247900" cy="283398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